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0"/>
  </p:notesMasterIdLst>
  <p:sldIdLst>
    <p:sldId id="256" r:id="rId3"/>
    <p:sldId id="264" r:id="rId4"/>
    <p:sldId id="265" r:id="rId5"/>
    <p:sldId id="263" r:id="rId6"/>
    <p:sldId id="258" r:id="rId7"/>
    <p:sldId id="257" r:id="rId8"/>
    <p:sldId id="260" r:id="rId9"/>
    <p:sldId id="262"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386"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4C9B79-39BB-41F9-9295-EB3AF918769E}" type="datetimeFigureOut">
              <a:rPr lang="ru-RU" smtClean="0"/>
              <a:t>10.03.2014</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F5AEA5-74B7-45F4-823F-A8E49E326847}" type="slidenum">
              <a:rPr lang="ru-RU" smtClean="0"/>
              <a:t>‹#›</a:t>
            </a:fld>
            <a:endParaRPr lang="ru-RU"/>
          </a:p>
        </p:txBody>
      </p:sp>
    </p:spTree>
    <p:extLst>
      <p:ext uri="{BB962C8B-B14F-4D97-AF65-F5344CB8AC3E}">
        <p14:creationId xmlns:p14="http://schemas.microsoft.com/office/powerpoint/2010/main" val="2910246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datahand.com/images/DatahandTabletop.jp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datahand.com/images/DatahandTabletop.jp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footmouse.com/ftmse_03.gif"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39E25D-2FAD-46AE-9141-836C1F6CD92C}" type="slidenum">
              <a:rPr lang="en-US"/>
              <a:pPr/>
              <a:t>3</a:t>
            </a:fld>
            <a:endParaRPr lang="en-US"/>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p:txBody>
          <a:bodyPr/>
          <a:lstStyle/>
          <a:p>
            <a:r>
              <a:rPr lang="en-US"/>
              <a:t>Example is the telephone which was developed to help people with hearing disability</a:t>
            </a:r>
          </a:p>
          <a:p>
            <a:r>
              <a:rPr lang="en-US"/>
              <a:t>Example is the voice synthesizer technology which is been developed</a:t>
            </a:r>
          </a:p>
        </p:txBody>
      </p:sp>
    </p:spTree>
    <p:extLst>
      <p:ext uri="{BB962C8B-B14F-4D97-AF65-F5344CB8AC3E}">
        <p14:creationId xmlns:p14="http://schemas.microsoft.com/office/powerpoint/2010/main" val="443989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8C4FC0-5B83-41A9-B7E9-A18DC0AAEFC4}" type="slidenum">
              <a:rPr lang="en-US">
                <a:solidFill>
                  <a:prstClr val="black"/>
                </a:solidFill>
              </a:rPr>
              <a:pPr/>
              <a:t>9</a:t>
            </a:fld>
            <a:endParaRPr lang="en-US">
              <a:solidFill>
                <a:prstClr val="black"/>
              </a:solidFill>
            </a:endParaRP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r>
              <a:rPr lang="en-US"/>
              <a:t>Datahand image used with permission from</a:t>
            </a:r>
            <a:r>
              <a:rPr lang="en-US">
                <a:solidFill>
                  <a:srgbClr val="000000"/>
                </a:solidFill>
                <a:latin typeface="Helvetica" charset="0"/>
              </a:rPr>
              <a:t> </a:t>
            </a:r>
            <a:r>
              <a:rPr lang="en-US">
                <a:hlinkClick r:id="rId3"/>
              </a:rPr>
              <a:t>http://www.datahand.com</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8C4FC0-5B83-41A9-B7E9-A18DC0AAEFC4}" type="slidenum">
              <a:rPr lang="en-US">
                <a:solidFill>
                  <a:prstClr val="black"/>
                </a:solidFill>
              </a:rPr>
              <a:pPr/>
              <a:t>10</a:t>
            </a:fld>
            <a:endParaRPr lang="en-US">
              <a:solidFill>
                <a:prstClr val="black"/>
              </a:solidFill>
            </a:endParaRP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r>
              <a:rPr lang="en-US"/>
              <a:t>Datahand image used with permission from</a:t>
            </a:r>
            <a:r>
              <a:rPr lang="en-US">
                <a:solidFill>
                  <a:srgbClr val="000000"/>
                </a:solidFill>
                <a:latin typeface="Helvetica" charset="0"/>
              </a:rPr>
              <a:t> </a:t>
            </a:r>
            <a:r>
              <a:rPr lang="en-US">
                <a:hlinkClick r:id="rId3"/>
              </a:rPr>
              <a:t>http://www.datahand.com</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47F877-BF18-48F0-8DB1-97391535F4F8}" type="slidenum">
              <a:rPr lang="en-US">
                <a:solidFill>
                  <a:prstClr val="black"/>
                </a:solidFill>
              </a:rPr>
              <a:pPr/>
              <a:t>14</a:t>
            </a:fld>
            <a:endParaRPr lang="en-US">
              <a:solidFill>
                <a:prstClr val="black"/>
              </a:solidFill>
            </a:endParaRPr>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r>
              <a:rPr lang="en-US"/>
              <a:t>Footmouse image used with permission from </a:t>
            </a:r>
            <a:r>
              <a:rPr lang="en-US">
                <a:solidFill>
                  <a:srgbClr val="0000DD"/>
                </a:solidFill>
                <a:latin typeface="Helvetica" charset="0"/>
                <a:hlinkClick r:id="rId3"/>
              </a:rPr>
              <a:t>http://www.footmouse.com</a:t>
            </a:r>
            <a:endParaRPr lang="en-US">
              <a:solidFill>
                <a:srgbClr val="0000DD"/>
              </a:solidFill>
              <a:latin typeface="Helvetica"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048F2D-8EF4-4F4D-8919-03AFCAAC83B0}" type="slidenum">
              <a:rPr lang="en-US">
                <a:solidFill>
                  <a:prstClr val="black"/>
                </a:solidFill>
              </a:rPr>
              <a:pPr/>
              <a:t>21</a:t>
            </a:fld>
            <a:endParaRPr lang="en-US">
              <a:solidFill>
                <a:prstClr val="black"/>
              </a:solidFill>
            </a:endParaRPr>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r>
              <a:rPr lang="en-US"/>
              <a:t>df</a:t>
            </a:r>
          </a:p>
        </p:txBody>
      </p:sp>
    </p:spTree>
    <p:extLst>
      <p:ext uri="{BB962C8B-B14F-4D97-AF65-F5344CB8AC3E}">
        <p14:creationId xmlns:p14="http://schemas.microsoft.com/office/powerpoint/2010/main" val="3952717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0308AC59-11D6-463B-A9DD-6867CBE004C8}" type="datetimeFigureOut">
              <a:rPr lang="ru-RU" smtClean="0"/>
              <a:t>10.03.2014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00FDA85-E3A4-4B2A-ABB0-EAAA96937CEE}" type="slidenum">
              <a:rPr lang="ru-RU" smtClean="0"/>
              <a:t>‹#›</a:t>
            </a:fld>
            <a:endParaRPr lang="ru-RU"/>
          </a:p>
        </p:txBody>
      </p:sp>
    </p:spTree>
    <p:extLst>
      <p:ext uri="{BB962C8B-B14F-4D97-AF65-F5344CB8AC3E}">
        <p14:creationId xmlns:p14="http://schemas.microsoft.com/office/powerpoint/2010/main" val="944734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308AC59-11D6-463B-A9DD-6867CBE004C8}" type="datetimeFigureOut">
              <a:rPr lang="ru-RU" smtClean="0"/>
              <a:t>10.03.2014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00FDA85-E3A4-4B2A-ABB0-EAAA96937CEE}" type="slidenum">
              <a:rPr lang="ru-RU" smtClean="0"/>
              <a:t>‹#›</a:t>
            </a:fld>
            <a:endParaRPr lang="ru-RU"/>
          </a:p>
        </p:txBody>
      </p:sp>
    </p:spTree>
    <p:extLst>
      <p:ext uri="{BB962C8B-B14F-4D97-AF65-F5344CB8AC3E}">
        <p14:creationId xmlns:p14="http://schemas.microsoft.com/office/powerpoint/2010/main" val="244970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308AC59-11D6-463B-A9DD-6867CBE004C8}" type="datetimeFigureOut">
              <a:rPr lang="ru-RU" smtClean="0"/>
              <a:t>10.03.2014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00FDA85-E3A4-4B2A-ABB0-EAAA96937CEE}" type="slidenum">
              <a:rPr lang="ru-RU" smtClean="0"/>
              <a:t>‹#›</a:t>
            </a:fld>
            <a:endParaRPr lang="ru-RU"/>
          </a:p>
        </p:txBody>
      </p:sp>
    </p:spTree>
    <p:extLst>
      <p:ext uri="{BB962C8B-B14F-4D97-AF65-F5344CB8AC3E}">
        <p14:creationId xmlns:p14="http://schemas.microsoft.com/office/powerpoint/2010/main" val="1512216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869A8E2B-52A5-4528-BB6A-8DE609F88C9A}" type="datetimeFigureOut">
              <a:rPr lang="ru-RU">
                <a:solidFill>
                  <a:prstClr val="black">
                    <a:tint val="75000"/>
                  </a:prstClr>
                </a:solidFill>
              </a:rPr>
              <a:pPr/>
              <a:t>10.03.2014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578858A8-8180-4A3E-B32D-D0CEE0CD1564}" type="slidenum">
              <a:rPr lang="ru-RU">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623241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869A8E2B-52A5-4528-BB6A-8DE609F88C9A}" type="datetimeFigureOut">
              <a:rPr lang="ru-RU">
                <a:solidFill>
                  <a:prstClr val="black">
                    <a:tint val="75000"/>
                  </a:prstClr>
                </a:solidFill>
              </a:rPr>
              <a:pPr/>
              <a:t>10.03.2014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578858A8-8180-4A3E-B32D-D0CEE0CD1564}" type="slidenum">
              <a:rPr lang="ru-RU">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146310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869A8E2B-52A5-4528-BB6A-8DE609F88C9A}" type="datetimeFigureOut">
              <a:rPr lang="ru-RU">
                <a:solidFill>
                  <a:prstClr val="black">
                    <a:tint val="75000"/>
                  </a:prstClr>
                </a:solidFill>
              </a:rPr>
              <a:pPr/>
              <a:t>10.03.2014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578858A8-8180-4A3E-B32D-D0CEE0CD1564}" type="slidenum">
              <a:rPr lang="ru-RU">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4248800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869A8E2B-52A5-4528-BB6A-8DE609F88C9A}" type="datetimeFigureOut">
              <a:rPr lang="ru-RU">
                <a:solidFill>
                  <a:prstClr val="black">
                    <a:tint val="75000"/>
                  </a:prstClr>
                </a:solidFill>
              </a:rPr>
              <a:pPr/>
              <a:t>10.03.2014</a:t>
            </a:fld>
            <a:endParaRPr lang="ru-RU">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a:solidFill>
                <a:prstClr val="black">
                  <a:tint val="75000"/>
                </a:prstClr>
              </a:solidFill>
            </a:endParaRPr>
          </a:p>
        </p:txBody>
      </p:sp>
      <p:sp>
        <p:nvSpPr>
          <p:cNvPr id="7" name="Номер слайда 6"/>
          <p:cNvSpPr>
            <a:spLocks noGrp="1"/>
          </p:cNvSpPr>
          <p:nvPr>
            <p:ph type="sldNum" sz="quarter" idx="12"/>
          </p:nvPr>
        </p:nvSpPr>
        <p:spPr/>
        <p:txBody>
          <a:bodyPr/>
          <a:lstStyle/>
          <a:p>
            <a:fld id="{578858A8-8180-4A3E-B32D-D0CEE0CD1564}" type="slidenum">
              <a:rPr lang="ru-RU">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0479323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869A8E2B-52A5-4528-BB6A-8DE609F88C9A}" type="datetimeFigureOut">
              <a:rPr lang="ru-RU">
                <a:solidFill>
                  <a:prstClr val="black">
                    <a:tint val="75000"/>
                  </a:prstClr>
                </a:solidFill>
              </a:rPr>
              <a:pPr/>
              <a:t>10.03.2014</a:t>
            </a:fld>
            <a:endParaRPr lang="ru-RU">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ru-RU">
              <a:solidFill>
                <a:prstClr val="black">
                  <a:tint val="75000"/>
                </a:prstClr>
              </a:solidFill>
            </a:endParaRPr>
          </a:p>
        </p:txBody>
      </p:sp>
      <p:sp>
        <p:nvSpPr>
          <p:cNvPr id="9" name="Номер слайда 8"/>
          <p:cNvSpPr>
            <a:spLocks noGrp="1"/>
          </p:cNvSpPr>
          <p:nvPr>
            <p:ph type="sldNum" sz="quarter" idx="12"/>
          </p:nvPr>
        </p:nvSpPr>
        <p:spPr/>
        <p:txBody>
          <a:bodyPr/>
          <a:lstStyle/>
          <a:p>
            <a:fld id="{578858A8-8180-4A3E-B32D-D0CEE0CD1564}" type="slidenum">
              <a:rPr lang="ru-RU">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2336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869A8E2B-52A5-4528-BB6A-8DE609F88C9A}" type="datetimeFigureOut">
              <a:rPr lang="ru-RU">
                <a:solidFill>
                  <a:prstClr val="black">
                    <a:tint val="75000"/>
                  </a:prstClr>
                </a:solidFill>
              </a:rPr>
              <a:pPr/>
              <a:t>10.03.2014</a:t>
            </a:fld>
            <a:endParaRPr lang="ru-RU">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ru-RU">
              <a:solidFill>
                <a:prstClr val="black">
                  <a:tint val="75000"/>
                </a:prstClr>
              </a:solidFill>
            </a:endParaRPr>
          </a:p>
        </p:txBody>
      </p:sp>
      <p:sp>
        <p:nvSpPr>
          <p:cNvPr id="5" name="Номер слайда 4"/>
          <p:cNvSpPr>
            <a:spLocks noGrp="1"/>
          </p:cNvSpPr>
          <p:nvPr>
            <p:ph type="sldNum" sz="quarter" idx="12"/>
          </p:nvPr>
        </p:nvSpPr>
        <p:spPr/>
        <p:txBody>
          <a:bodyPr/>
          <a:lstStyle/>
          <a:p>
            <a:fld id="{578858A8-8180-4A3E-B32D-D0CEE0CD1564}" type="slidenum">
              <a:rPr lang="ru-RU">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639861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869A8E2B-52A5-4528-BB6A-8DE609F88C9A}" type="datetimeFigureOut">
              <a:rPr lang="ru-RU">
                <a:solidFill>
                  <a:prstClr val="black">
                    <a:tint val="75000"/>
                  </a:prstClr>
                </a:solidFill>
              </a:rPr>
              <a:pPr/>
              <a:t>10.03.2014</a:t>
            </a:fld>
            <a:endParaRPr lang="ru-RU">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ru-RU">
              <a:solidFill>
                <a:prstClr val="black">
                  <a:tint val="75000"/>
                </a:prstClr>
              </a:solidFill>
            </a:endParaRPr>
          </a:p>
        </p:txBody>
      </p:sp>
      <p:sp>
        <p:nvSpPr>
          <p:cNvPr id="4" name="Номер слайда 3"/>
          <p:cNvSpPr>
            <a:spLocks noGrp="1"/>
          </p:cNvSpPr>
          <p:nvPr>
            <p:ph type="sldNum" sz="quarter" idx="12"/>
          </p:nvPr>
        </p:nvSpPr>
        <p:spPr/>
        <p:txBody>
          <a:bodyPr/>
          <a:lstStyle/>
          <a:p>
            <a:fld id="{578858A8-8180-4A3E-B32D-D0CEE0CD1564}" type="slidenum">
              <a:rPr lang="ru-RU">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5553347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869A8E2B-52A5-4528-BB6A-8DE609F88C9A}" type="datetimeFigureOut">
              <a:rPr lang="ru-RU">
                <a:solidFill>
                  <a:prstClr val="black">
                    <a:tint val="75000"/>
                  </a:prstClr>
                </a:solidFill>
              </a:rPr>
              <a:pPr/>
              <a:t>10.03.2014</a:t>
            </a:fld>
            <a:endParaRPr lang="ru-RU">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a:solidFill>
                <a:prstClr val="black">
                  <a:tint val="75000"/>
                </a:prstClr>
              </a:solidFill>
            </a:endParaRPr>
          </a:p>
        </p:txBody>
      </p:sp>
      <p:sp>
        <p:nvSpPr>
          <p:cNvPr id="7" name="Номер слайда 6"/>
          <p:cNvSpPr>
            <a:spLocks noGrp="1"/>
          </p:cNvSpPr>
          <p:nvPr>
            <p:ph type="sldNum" sz="quarter" idx="12"/>
          </p:nvPr>
        </p:nvSpPr>
        <p:spPr/>
        <p:txBody>
          <a:bodyPr/>
          <a:lstStyle/>
          <a:p>
            <a:fld id="{578858A8-8180-4A3E-B32D-D0CEE0CD1564}" type="slidenum">
              <a:rPr lang="ru-RU">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518800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308AC59-11D6-463B-A9DD-6867CBE004C8}" type="datetimeFigureOut">
              <a:rPr lang="ru-RU" smtClean="0"/>
              <a:t>10.03.2014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00FDA85-E3A4-4B2A-ABB0-EAAA96937CEE}" type="slidenum">
              <a:rPr lang="ru-RU" smtClean="0"/>
              <a:t>‹#›</a:t>
            </a:fld>
            <a:endParaRPr lang="ru-RU"/>
          </a:p>
        </p:txBody>
      </p:sp>
    </p:spTree>
    <p:extLst>
      <p:ext uri="{BB962C8B-B14F-4D97-AF65-F5344CB8AC3E}">
        <p14:creationId xmlns:p14="http://schemas.microsoft.com/office/powerpoint/2010/main" val="10712441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869A8E2B-52A5-4528-BB6A-8DE609F88C9A}" type="datetimeFigureOut">
              <a:rPr lang="ru-RU">
                <a:solidFill>
                  <a:prstClr val="black">
                    <a:tint val="75000"/>
                  </a:prstClr>
                </a:solidFill>
              </a:rPr>
              <a:pPr/>
              <a:t>10.03.2014</a:t>
            </a:fld>
            <a:endParaRPr lang="ru-RU">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a:solidFill>
                <a:prstClr val="black">
                  <a:tint val="75000"/>
                </a:prstClr>
              </a:solidFill>
            </a:endParaRPr>
          </a:p>
        </p:txBody>
      </p:sp>
      <p:sp>
        <p:nvSpPr>
          <p:cNvPr id="7" name="Номер слайда 6"/>
          <p:cNvSpPr>
            <a:spLocks noGrp="1"/>
          </p:cNvSpPr>
          <p:nvPr>
            <p:ph type="sldNum" sz="quarter" idx="12"/>
          </p:nvPr>
        </p:nvSpPr>
        <p:spPr/>
        <p:txBody>
          <a:bodyPr/>
          <a:lstStyle/>
          <a:p>
            <a:fld id="{578858A8-8180-4A3E-B32D-D0CEE0CD1564}" type="slidenum">
              <a:rPr lang="ru-RU">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540803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869A8E2B-52A5-4528-BB6A-8DE609F88C9A}" type="datetimeFigureOut">
              <a:rPr lang="ru-RU">
                <a:solidFill>
                  <a:prstClr val="black">
                    <a:tint val="75000"/>
                  </a:prstClr>
                </a:solidFill>
              </a:rPr>
              <a:pPr/>
              <a:t>10.03.2014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578858A8-8180-4A3E-B32D-D0CEE0CD1564}" type="slidenum">
              <a:rPr lang="ru-RU">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2359923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869A8E2B-52A5-4528-BB6A-8DE609F88C9A}" type="datetimeFigureOut">
              <a:rPr lang="ru-RU">
                <a:solidFill>
                  <a:prstClr val="black">
                    <a:tint val="75000"/>
                  </a:prstClr>
                </a:solidFill>
              </a:rPr>
              <a:pPr/>
              <a:t>10.03.2014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578858A8-8180-4A3E-B32D-D0CEE0CD1564}" type="slidenum">
              <a:rPr lang="ru-RU">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1615105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lipArt">
  <p:cSld name="Заголовок, текст и клип">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smtClean="0"/>
              <a:t>Образец заголовка</a:t>
            </a:r>
            <a:endParaRPr lang="ru-RU"/>
          </a:p>
        </p:txBody>
      </p:sp>
      <p:sp>
        <p:nvSpPr>
          <p:cNvPr id="3" name="Текст 2"/>
          <p:cNvSpPr>
            <a:spLocks noGrp="1"/>
          </p:cNvSpPr>
          <p:nvPr>
            <p:ph type="body" sz="half" idx="1"/>
          </p:nvPr>
        </p:nvSpPr>
        <p:spPr>
          <a:xfrm>
            <a:off x="457200" y="1600200"/>
            <a:ext cx="4038600" cy="452596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Место для изображения из Интернета 3"/>
          <p:cNvSpPr>
            <a:spLocks noGrp="1"/>
          </p:cNvSpPr>
          <p:nvPr>
            <p:ph type="clipArt" sz="half" idx="2"/>
          </p:nvPr>
        </p:nvSpPr>
        <p:spPr>
          <a:xfrm>
            <a:off x="4648200" y="1600200"/>
            <a:ext cx="4038600" cy="4525963"/>
          </a:xfrm>
        </p:spPr>
        <p:txBody>
          <a:bodyPr/>
          <a:lstStyle/>
          <a:p>
            <a:endParaRPr lang="ru-RU"/>
          </a:p>
        </p:txBody>
      </p:sp>
      <p:sp>
        <p:nvSpPr>
          <p:cNvPr id="5" name="Дата 4"/>
          <p:cNvSpPr>
            <a:spLocks noGrp="1"/>
          </p:cNvSpPr>
          <p:nvPr>
            <p:ph type="dt" sz="half" idx="10"/>
          </p:nvPr>
        </p:nvSpPr>
        <p:spPr>
          <a:xfrm>
            <a:off x="457200" y="6245225"/>
            <a:ext cx="2133600" cy="476250"/>
          </a:xfrm>
        </p:spPr>
        <p:txBody>
          <a:bodyPr/>
          <a:lstStyle>
            <a:lvl1pPr>
              <a:defRPr/>
            </a:lvl1pPr>
          </a:lstStyle>
          <a:p>
            <a:endParaRPr lang="en-US">
              <a:solidFill>
                <a:prstClr val="black">
                  <a:tint val="75000"/>
                </a:prstClr>
              </a:solidFill>
            </a:endParaRPr>
          </a:p>
        </p:txBody>
      </p:sp>
      <p:sp>
        <p:nvSpPr>
          <p:cNvPr id="6" name="Нижний колонтитул 5"/>
          <p:cNvSpPr>
            <a:spLocks noGrp="1"/>
          </p:cNvSpPr>
          <p:nvPr>
            <p:ph type="ftr" sz="quarter" idx="11"/>
          </p:nvPr>
        </p:nvSpPr>
        <p:spPr>
          <a:xfrm>
            <a:off x="3124200" y="6245225"/>
            <a:ext cx="2895600" cy="476250"/>
          </a:xfrm>
        </p:spPr>
        <p:txBody>
          <a:bodyPr/>
          <a:lstStyle>
            <a:lvl1pPr>
              <a:defRPr/>
            </a:lvl1pPr>
          </a:lstStyle>
          <a:p>
            <a:endParaRPr lang="en-US">
              <a:solidFill>
                <a:prstClr val="black">
                  <a:tint val="75000"/>
                </a:prstClr>
              </a:solidFill>
            </a:endParaRPr>
          </a:p>
        </p:txBody>
      </p:sp>
      <p:sp>
        <p:nvSpPr>
          <p:cNvPr id="7" name="Номер слайда 6"/>
          <p:cNvSpPr>
            <a:spLocks noGrp="1"/>
          </p:cNvSpPr>
          <p:nvPr>
            <p:ph type="sldNum" sz="quarter" idx="12"/>
          </p:nvPr>
        </p:nvSpPr>
        <p:spPr>
          <a:xfrm>
            <a:off x="6553200" y="6245225"/>
            <a:ext cx="2133600" cy="476250"/>
          </a:xfrm>
        </p:spPr>
        <p:txBody>
          <a:bodyPr/>
          <a:lstStyle>
            <a:lvl1pPr>
              <a:defRPr/>
            </a:lvl1pPr>
          </a:lstStyle>
          <a:p>
            <a:fld id="{7FE30E30-61C6-449C-94FB-FDADD32A955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90158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Заголовок, текст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smtClean="0"/>
              <a:t>Образец заголовка</a:t>
            </a:r>
            <a:endParaRPr lang="ru-RU"/>
          </a:p>
        </p:txBody>
      </p:sp>
      <p:sp>
        <p:nvSpPr>
          <p:cNvPr id="3" name="Текст 2"/>
          <p:cNvSpPr>
            <a:spLocks noGrp="1"/>
          </p:cNvSpPr>
          <p:nvPr>
            <p:ph type="body" sz="half" idx="1"/>
          </p:nvPr>
        </p:nvSpPr>
        <p:spPr>
          <a:xfrm>
            <a:off x="457200" y="1600200"/>
            <a:ext cx="4038600" cy="452596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a:xfrm>
            <a:off x="457200" y="6245225"/>
            <a:ext cx="2133600" cy="476250"/>
          </a:xfrm>
        </p:spPr>
        <p:txBody>
          <a:bodyPr/>
          <a:lstStyle>
            <a:lvl1pPr>
              <a:defRPr/>
            </a:lvl1pPr>
          </a:lstStyle>
          <a:p>
            <a:endParaRPr lang="en-US">
              <a:solidFill>
                <a:prstClr val="black">
                  <a:tint val="75000"/>
                </a:prstClr>
              </a:solidFill>
            </a:endParaRPr>
          </a:p>
        </p:txBody>
      </p:sp>
      <p:sp>
        <p:nvSpPr>
          <p:cNvPr id="6" name="Нижний колонтитул 5"/>
          <p:cNvSpPr>
            <a:spLocks noGrp="1"/>
          </p:cNvSpPr>
          <p:nvPr>
            <p:ph type="ftr" sz="quarter" idx="11"/>
          </p:nvPr>
        </p:nvSpPr>
        <p:spPr>
          <a:xfrm>
            <a:off x="3124200" y="6245225"/>
            <a:ext cx="2895600" cy="476250"/>
          </a:xfrm>
        </p:spPr>
        <p:txBody>
          <a:bodyPr/>
          <a:lstStyle>
            <a:lvl1pPr>
              <a:defRPr/>
            </a:lvl1pPr>
          </a:lstStyle>
          <a:p>
            <a:endParaRPr lang="en-US">
              <a:solidFill>
                <a:prstClr val="black">
                  <a:tint val="75000"/>
                </a:prstClr>
              </a:solidFill>
            </a:endParaRPr>
          </a:p>
        </p:txBody>
      </p:sp>
      <p:sp>
        <p:nvSpPr>
          <p:cNvPr id="7" name="Номер слайда 6"/>
          <p:cNvSpPr>
            <a:spLocks noGrp="1"/>
          </p:cNvSpPr>
          <p:nvPr>
            <p:ph type="sldNum" sz="quarter" idx="12"/>
          </p:nvPr>
        </p:nvSpPr>
        <p:spPr>
          <a:xfrm>
            <a:off x="6553200" y="6245225"/>
            <a:ext cx="2133600" cy="476250"/>
          </a:xfrm>
        </p:spPr>
        <p:txBody>
          <a:bodyPr/>
          <a:lstStyle>
            <a:lvl1pPr>
              <a:defRPr/>
            </a:lvl1pPr>
          </a:lstStyle>
          <a:p>
            <a:fld id="{80DC3CCC-FF27-4C85-BA57-E7F2BF9D823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67580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AndTx">
  <p:cSld name="Заголовок, объект и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648200" y="1600200"/>
            <a:ext cx="4038600" cy="452596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a:xfrm>
            <a:off x="457200" y="6245225"/>
            <a:ext cx="2133600" cy="476250"/>
          </a:xfrm>
        </p:spPr>
        <p:txBody>
          <a:bodyPr/>
          <a:lstStyle>
            <a:lvl1pPr>
              <a:defRPr/>
            </a:lvl1pPr>
          </a:lstStyle>
          <a:p>
            <a:endParaRPr lang="en-US">
              <a:solidFill>
                <a:prstClr val="black">
                  <a:tint val="75000"/>
                </a:prstClr>
              </a:solidFill>
            </a:endParaRPr>
          </a:p>
        </p:txBody>
      </p:sp>
      <p:sp>
        <p:nvSpPr>
          <p:cNvPr id="6" name="Нижний колонтитул 5"/>
          <p:cNvSpPr>
            <a:spLocks noGrp="1"/>
          </p:cNvSpPr>
          <p:nvPr>
            <p:ph type="ftr" sz="quarter" idx="11"/>
          </p:nvPr>
        </p:nvSpPr>
        <p:spPr>
          <a:xfrm>
            <a:off x="3124200" y="6245225"/>
            <a:ext cx="2895600" cy="476250"/>
          </a:xfrm>
        </p:spPr>
        <p:txBody>
          <a:bodyPr/>
          <a:lstStyle>
            <a:lvl1pPr>
              <a:defRPr/>
            </a:lvl1pPr>
          </a:lstStyle>
          <a:p>
            <a:endParaRPr lang="en-US">
              <a:solidFill>
                <a:prstClr val="black">
                  <a:tint val="75000"/>
                </a:prstClr>
              </a:solidFill>
            </a:endParaRPr>
          </a:p>
        </p:txBody>
      </p:sp>
      <p:sp>
        <p:nvSpPr>
          <p:cNvPr id="7" name="Номер слайда 6"/>
          <p:cNvSpPr>
            <a:spLocks noGrp="1"/>
          </p:cNvSpPr>
          <p:nvPr>
            <p:ph type="sldNum" sz="quarter" idx="12"/>
          </p:nvPr>
        </p:nvSpPr>
        <p:spPr>
          <a:xfrm>
            <a:off x="6553200" y="6245225"/>
            <a:ext cx="2133600" cy="476250"/>
          </a:xfrm>
        </p:spPr>
        <p:txBody>
          <a:bodyPr/>
          <a:lstStyle>
            <a:lvl1pPr>
              <a:defRPr/>
            </a:lvl1pPr>
          </a:lstStyle>
          <a:p>
            <a:fld id="{80E86D75-E680-409F-B187-27EA6C520AC2}"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2554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0308AC59-11D6-463B-A9DD-6867CBE004C8}" type="datetimeFigureOut">
              <a:rPr lang="ru-RU" smtClean="0"/>
              <a:t>10.03.2014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00FDA85-E3A4-4B2A-ABB0-EAAA96937CEE}" type="slidenum">
              <a:rPr lang="ru-RU" smtClean="0"/>
              <a:t>‹#›</a:t>
            </a:fld>
            <a:endParaRPr lang="ru-RU"/>
          </a:p>
        </p:txBody>
      </p:sp>
    </p:spTree>
    <p:extLst>
      <p:ext uri="{BB962C8B-B14F-4D97-AF65-F5344CB8AC3E}">
        <p14:creationId xmlns:p14="http://schemas.microsoft.com/office/powerpoint/2010/main" val="1900108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0308AC59-11D6-463B-A9DD-6867CBE004C8}" type="datetimeFigureOut">
              <a:rPr lang="ru-RU" smtClean="0"/>
              <a:t>10.03.2014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00FDA85-E3A4-4B2A-ABB0-EAAA96937CEE}" type="slidenum">
              <a:rPr lang="ru-RU" smtClean="0"/>
              <a:t>‹#›</a:t>
            </a:fld>
            <a:endParaRPr lang="ru-RU"/>
          </a:p>
        </p:txBody>
      </p:sp>
    </p:spTree>
    <p:extLst>
      <p:ext uri="{BB962C8B-B14F-4D97-AF65-F5344CB8AC3E}">
        <p14:creationId xmlns:p14="http://schemas.microsoft.com/office/powerpoint/2010/main" val="3012425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0308AC59-11D6-463B-A9DD-6867CBE004C8}" type="datetimeFigureOut">
              <a:rPr lang="ru-RU" smtClean="0"/>
              <a:t>10.03.2014</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B00FDA85-E3A4-4B2A-ABB0-EAAA96937CEE}" type="slidenum">
              <a:rPr lang="ru-RU" smtClean="0"/>
              <a:t>‹#›</a:t>
            </a:fld>
            <a:endParaRPr lang="ru-RU"/>
          </a:p>
        </p:txBody>
      </p:sp>
    </p:spTree>
    <p:extLst>
      <p:ext uri="{BB962C8B-B14F-4D97-AF65-F5344CB8AC3E}">
        <p14:creationId xmlns:p14="http://schemas.microsoft.com/office/powerpoint/2010/main" val="3424168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0308AC59-11D6-463B-A9DD-6867CBE004C8}" type="datetimeFigureOut">
              <a:rPr lang="ru-RU" smtClean="0"/>
              <a:t>10.03.2014</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B00FDA85-E3A4-4B2A-ABB0-EAAA96937CEE}" type="slidenum">
              <a:rPr lang="ru-RU" smtClean="0"/>
              <a:t>‹#›</a:t>
            </a:fld>
            <a:endParaRPr lang="ru-RU"/>
          </a:p>
        </p:txBody>
      </p:sp>
    </p:spTree>
    <p:extLst>
      <p:ext uri="{BB962C8B-B14F-4D97-AF65-F5344CB8AC3E}">
        <p14:creationId xmlns:p14="http://schemas.microsoft.com/office/powerpoint/2010/main" val="684141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0308AC59-11D6-463B-A9DD-6867CBE004C8}" type="datetimeFigureOut">
              <a:rPr lang="ru-RU" smtClean="0"/>
              <a:t>10.03.2014</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B00FDA85-E3A4-4B2A-ABB0-EAAA96937CEE}" type="slidenum">
              <a:rPr lang="ru-RU" smtClean="0"/>
              <a:t>‹#›</a:t>
            </a:fld>
            <a:endParaRPr lang="ru-RU"/>
          </a:p>
        </p:txBody>
      </p:sp>
    </p:spTree>
    <p:extLst>
      <p:ext uri="{BB962C8B-B14F-4D97-AF65-F5344CB8AC3E}">
        <p14:creationId xmlns:p14="http://schemas.microsoft.com/office/powerpoint/2010/main" val="2418858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308AC59-11D6-463B-A9DD-6867CBE004C8}" type="datetimeFigureOut">
              <a:rPr lang="ru-RU" smtClean="0"/>
              <a:t>10.03.2014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00FDA85-E3A4-4B2A-ABB0-EAAA96937CEE}" type="slidenum">
              <a:rPr lang="ru-RU" smtClean="0"/>
              <a:t>‹#›</a:t>
            </a:fld>
            <a:endParaRPr lang="ru-RU"/>
          </a:p>
        </p:txBody>
      </p:sp>
    </p:spTree>
    <p:extLst>
      <p:ext uri="{BB962C8B-B14F-4D97-AF65-F5344CB8AC3E}">
        <p14:creationId xmlns:p14="http://schemas.microsoft.com/office/powerpoint/2010/main" val="2792431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308AC59-11D6-463B-A9DD-6867CBE004C8}" type="datetimeFigureOut">
              <a:rPr lang="ru-RU" smtClean="0"/>
              <a:t>10.03.2014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00FDA85-E3A4-4B2A-ABB0-EAAA96937CEE}" type="slidenum">
              <a:rPr lang="ru-RU" smtClean="0"/>
              <a:t>‹#›</a:t>
            </a:fld>
            <a:endParaRPr lang="ru-RU"/>
          </a:p>
        </p:txBody>
      </p:sp>
    </p:spTree>
    <p:extLst>
      <p:ext uri="{BB962C8B-B14F-4D97-AF65-F5344CB8AC3E}">
        <p14:creationId xmlns:p14="http://schemas.microsoft.com/office/powerpoint/2010/main" val="673020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08AC59-11D6-463B-A9DD-6867CBE004C8}" type="datetimeFigureOut">
              <a:rPr lang="ru-RU" smtClean="0"/>
              <a:t>10.03.2014</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0FDA85-E3A4-4B2A-ABB0-EAAA96937CEE}" type="slidenum">
              <a:rPr lang="ru-RU" smtClean="0"/>
              <a:t>‹#›</a:t>
            </a:fld>
            <a:endParaRPr lang="ru-RU"/>
          </a:p>
        </p:txBody>
      </p:sp>
    </p:spTree>
    <p:extLst>
      <p:ext uri="{BB962C8B-B14F-4D97-AF65-F5344CB8AC3E}">
        <p14:creationId xmlns:p14="http://schemas.microsoft.com/office/powerpoint/2010/main" val="8609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9A8E2B-52A5-4528-BB6A-8DE609F88C9A}" type="datetimeFigureOut">
              <a:rPr lang="ru-RU">
                <a:solidFill>
                  <a:prstClr val="black">
                    <a:tint val="75000"/>
                  </a:prstClr>
                </a:solidFill>
              </a:rPr>
              <a:pPr/>
              <a:t>10.03.2014</a:t>
            </a:fld>
            <a:endParaRPr lang="ru-RU">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8858A8-8180-4A3E-B32D-D0CEE0CD1564}" type="slidenum">
              <a:rPr lang="ru-RU">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40817405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220072" y="0"/>
            <a:ext cx="4099992" cy="2088232"/>
          </a:xfrm>
        </p:spPr>
        <p:txBody>
          <a:bodyPr/>
          <a:lstStyle/>
          <a:p>
            <a:r>
              <a:rPr lang="en-US" dirty="0" smtClean="0"/>
              <a:t>Computing </a:t>
            </a:r>
            <a:r>
              <a:rPr lang="en-US" dirty="0"/>
              <a:t>for the </a:t>
            </a:r>
            <a:r>
              <a:rPr lang="en-US" dirty="0" smtClean="0"/>
              <a:t>Disabled</a:t>
            </a:r>
            <a:endParaRPr lang="ru-RU" dirty="0"/>
          </a:p>
        </p:txBody>
      </p:sp>
      <p:sp>
        <p:nvSpPr>
          <p:cNvPr id="3" name="Подзаголовок 2"/>
          <p:cNvSpPr>
            <a:spLocks noGrp="1"/>
          </p:cNvSpPr>
          <p:nvPr>
            <p:ph type="subTitle" idx="1"/>
          </p:nvPr>
        </p:nvSpPr>
        <p:spPr/>
        <p:txBody>
          <a:bodyPr/>
          <a:lstStyle/>
          <a:p>
            <a:endParaRPr lang="ru-RU"/>
          </a:p>
        </p:txBody>
      </p:sp>
    </p:spTree>
    <p:extLst>
      <p:ext uri="{BB962C8B-B14F-4D97-AF65-F5344CB8AC3E}">
        <p14:creationId xmlns:p14="http://schemas.microsoft.com/office/powerpoint/2010/main" val="28954573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1000" r="-11000"/>
          </a:stretch>
        </a:blip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899592" y="27275"/>
            <a:ext cx="8229600" cy="1143000"/>
          </a:xfrm>
        </p:spPr>
        <p:txBody>
          <a:bodyPr/>
          <a:lstStyle/>
          <a:p>
            <a:r>
              <a:rPr lang="en-US" b="1" dirty="0" err="1" smtClean="0"/>
              <a:t>Datahand</a:t>
            </a:r>
            <a:endParaRPr lang="en-US" dirty="0"/>
          </a:p>
        </p:txBody>
      </p:sp>
      <p:sp>
        <p:nvSpPr>
          <p:cNvPr id="44035" name="Rectangle 3"/>
          <p:cNvSpPr>
            <a:spLocks noGrp="1" noChangeArrowheads="1"/>
          </p:cNvSpPr>
          <p:nvPr>
            <p:ph type="body" idx="1"/>
          </p:nvPr>
        </p:nvSpPr>
        <p:spPr>
          <a:xfrm>
            <a:off x="17928" y="4221088"/>
            <a:ext cx="9126071" cy="2636912"/>
          </a:xfrm>
        </p:spPr>
        <p:style>
          <a:lnRef idx="1">
            <a:schemeClr val="accent6"/>
          </a:lnRef>
          <a:fillRef idx="2">
            <a:schemeClr val="accent6"/>
          </a:fillRef>
          <a:effectRef idx="1">
            <a:schemeClr val="accent6"/>
          </a:effectRef>
          <a:fontRef idx="minor">
            <a:schemeClr val="dk1"/>
          </a:fontRef>
        </p:style>
        <p:txBody>
          <a:bodyPr>
            <a:normAutofit fontScale="92500" lnSpcReduction="20000"/>
          </a:bodyPr>
          <a:lstStyle/>
          <a:p>
            <a:r>
              <a:rPr lang="en-US" dirty="0" smtClean="0"/>
              <a:t>The keyboard consists of two completely separate "keyboards", one for the left hand and one for the right, that are molded to rest your hands on</a:t>
            </a:r>
          </a:p>
          <a:p>
            <a:r>
              <a:rPr lang="en-US" dirty="0" smtClean="0"/>
              <a:t> Each finger activates five buttons</a:t>
            </a:r>
          </a:p>
          <a:p>
            <a:r>
              <a:rPr lang="en-US" dirty="0" smtClean="0"/>
              <a:t>There are three primary modes all together: letters, number and symbols, and function / mouse mode.</a:t>
            </a:r>
            <a:endParaRPr lang="en-US" dirty="0"/>
          </a:p>
        </p:txBody>
      </p:sp>
    </p:spTree>
    <p:extLst>
      <p:ext uri="{BB962C8B-B14F-4D97-AF65-F5344CB8AC3E}">
        <p14:creationId xmlns:p14="http://schemas.microsoft.com/office/powerpoint/2010/main" val="11408213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Номер слайда 5"/>
          <p:cNvSpPr>
            <a:spLocks noGrp="1"/>
          </p:cNvSpPr>
          <p:nvPr>
            <p:ph type="sldNum" sz="quarter" idx="11"/>
          </p:nvPr>
        </p:nvSpPr>
        <p:spPr/>
        <p:txBody>
          <a:bodyPr/>
          <a:lstStyle/>
          <a:p>
            <a:fld id="{B398EA45-416A-49D5-AA01-5683D9B750BE}" type="slidenum">
              <a:rPr lang="en-US">
                <a:solidFill>
                  <a:prstClr val="black">
                    <a:tint val="75000"/>
                  </a:prstClr>
                </a:solidFill>
              </a:rPr>
              <a:pPr/>
              <a:t>11</a:t>
            </a:fld>
            <a:endParaRPr lang="en-US" dirty="0">
              <a:solidFill>
                <a:prstClr val="black">
                  <a:tint val="75000"/>
                </a:prstClr>
              </a:solidFill>
            </a:endParaRPr>
          </a:p>
        </p:txBody>
      </p:sp>
      <p:sp>
        <p:nvSpPr>
          <p:cNvPr id="32770" name="Rectangle 2"/>
          <p:cNvSpPr>
            <a:spLocks noGrp="1" noChangeArrowheads="1"/>
          </p:cNvSpPr>
          <p:nvPr>
            <p:ph type="title"/>
          </p:nvPr>
        </p:nvSpPr>
        <p:spPr/>
        <p:txBody>
          <a:bodyPr>
            <a:normAutofit fontScale="90000"/>
          </a:bodyPr>
          <a:lstStyle/>
          <a:p>
            <a:r>
              <a:rPr lang="en-US" sz="4900" dirty="0" smtClean="0"/>
              <a:t>On-screen keyboard</a:t>
            </a:r>
            <a:r>
              <a:rPr lang="en-US" sz="2800" dirty="0"/>
              <a:t/>
            </a:r>
            <a:br>
              <a:rPr lang="en-US" sz="2800" dirty="0"/>
            </a:br>
            <a:endParaRPr lang="en-US" sz="2800" dirty="0"/>
          </a:p>
        </p:txBody>
      </p:sp>
      <p:sp>
        <p:nvSpPr>
          <p:cNvPr id="32771" name="Rectangle 3"/>
          <p:cNvSpPr>
            <a:spLocks noGrp="1" noChangeArrowheads="1"/>
          </p:cNvSpPr>
          <p:nvPr>
            <p:ph type="body" idx="1"/>
          </p:nvPr>
        </p:nvSpPr>
        <p:spPr>
          <a:xfrm>
            <a:off x="0" y="1988840"/>
            <a:ext cx="9143999" cy="1252736"/>
          </a:xfrm>
        </p:spPr>
        <p:style>
          <a:lnRef idx="1">
            <a:schemeClr val="accent5"/>
          </a:lnRef>
          <a:fillRef idx="2">
            <a:schemeClr val="accent5"/>
          </a:fillRef>
          <a:effectRef idx="1">
            <a:schemeClr val="accent5"/>
          </a:effectRef>
          <a:fontRef idx="minor">
            <a:schemeClr val="dk1"/>
          </a:fontRef>
        </p:style>
        <p:txBody>
          <a:bodyPr>
            <a:normAutofit/>
          </a:bodyPr>
          <a:lstStyle/>
          <a:p>
            <a:r>
              <a:rPr lang="en-US" dirty="0" smtClean="0"/>
              <a:t>Allows all keyboard functions to be accomplished by a mouse or switch </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452148"/>
            <a:ext cx="9144000" cy="340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78344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smtClean="0"/>
              <a:t>Alternatives of mouse</a:t>
            </a:r>
            <a:endParaRPr lang="en-US" dirty="0"/>
          </a:p>
        </p:txBody>
      </p:sp>
      <p:sp>
        <p:nvSpPr>
          <p:cNvPr id="45059" name="Rectangle 3"/>
          <p:cNvSpPr>
            <a:spLocks noGrp="1" noChangeArrowheads="1"/>
          </p:cNvSpPr>
          <p:nvPr>
            <p:ph type="body" idx="1"/>
          </p:nvPr>
        </p:nvSpPr>
        <p:spPr>
          <a:xfrm>
            <a:off x="2731740" y="1340624"/>
            <a:ext cx="8001000" cy="4724400"/>
          </a:xfrm>
        </p:spPr>
        <p:txBody>
          <a:bodyPr/>
          <a:lstStyle/>
          <a:p>
            <a:r>
              <a:rPr lang="en-US" dirty="0" smtClean="0"/>
              <a:t>Trackball</a:t>
            </a:r>
            <a:endParaRPr lang="en-US" dirty="0"/>
          </a:p>
          <a:p>
            <a:r>
              <a:rPr lang="en-US" dirty="0" err="1" smtClean="0"/>
              <a:t>Trackpad</a:t>
            </a:r>
            <a:endParaRPr lang="en-US" dirty="0"/>
          </a:p>
          <a:p>
            <a:r>
              <a:rPr lang="en-US" dirty="0"/>
              <a:t>Graphics tablet</a:t>
            </a:r>
          </a:p>
          <a:p>
            <a:endParaRPr lang="en-US" dirty="0"/>
          </a:p>
          <a:p>
            <a:endParaRPr lang="en-US" dirty="0"/>
          </a:p>
          <a:p>
            <a:endParaRPr lang="en-US" dirty="0"/>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1" y="3718492"/>
            <a:ext cx="3139508" cy="3139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3702824"/>
            <a:ext cx="4316363" cy="2941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240" y="1374926"/>
            <a:ext cx="2190750"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28870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Head Mouse</a:t>
            </a:r>
          </a:p>
        </p:txBody>
      </p:sp>
      <p:sp>
        <p:nvSpPr>
          <p:cNvPr id="76804" name="Rectangle 4"/>
          <p:cNvSpPr>
            <a:spLocks noGrp="1" noChangeArrowheads="1"/>
          </p:cNvSpPr>
          <p:nvPr>
            <p:ph type="body" sz="half" idx="1"/>
          </p:nvPr>
        </p:nvSpPr>
        <p:spPr/>
        <p:style>
          <a:lnRef idx="1">
            <a:schemeClr val="accent3"/>
          </a:lnRef>
          <a:fillRef idx="2">
            <a:schemeClr val="accent3"/>
          </a:fillRef>
          <a:effectRef idx="1">
            <a:schemeClr val="accent3"/>
          </a:effectRef>
          <a:fontRef idx="minor">
            <a:schemeClr val="dk1"/>
          </a:fontRef>
        </p:style>
        <p:txBody>
          <a:bodyPr>
            <a:normAutofit/>
          </a:bodyPr>
          <a:lstStyle/>
          <a:p>
            <a:pPr>
              <a:lnSpc>
                <a:spcPct val="80000"/>
              </a:lnSpc>
            </a:pPr>
            <a:r>
              <a:rPr lang="en-US" dirty="0" err="1"/>
              <a:t>HeadMouse</a:t>
            </a:r>
            <a:r>
              <a:rPr lang="en-US" dirty="0"/>
              <a:t> Extreme replaces a standard computer mouse for people who cannot use their hands. </a:t>
            </a:r>
          </a:p>
          <a:p>
            <a:pPr>
              <a:lnSpc>
                <a:spcPct val="80000"/>
              </a:lnSpc>
            </a:pPr>
            <a:r>
              <a:rPr lang="en-US" dirty="0"/>
              <a:t>It operates from the top of a computer monitor, laptop computer and measures the user's head movements. </a:t>
            </a:r>
          </a:p>
        </p:txBody>
      </p:sp>
      <p:sp>
        <p:nvSpPr>
          <p:cNvPr id="2" name="Объект 1"/>
          <p:cNvSpPr>
            <a:spLocks noGrp="1"/>
          </p:cNvSpPr>
          <p:nvPr>
            <p:ph sz="half" idx="2"/>
          </p:nvPr>
        </p:nvSpPr>
        <p:spPr/>
        <p:txBody>
          <a:bodyPr/>
          <a:lstStyle/>
          <a:p>
            <a:endParaRPr lang="ru-RU"/>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412776"/>
            <a:ext cx="47625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50537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normAutofit/>
          </a:bodyPr>
          <a:lstStyle/>
          <a:p>
            <a:r>
              <a:rPr lang="en-US" dirty="0" smtClean="0"/>
              <a:t>Foot mouse</a:t>
            </a:r>
            <a:endParaRPr lang="en-US" dirty="0"/>
          </a:p>
        </p:txBody>
      </p:sp>
      <p:sp>
        <p:nvSpPr>
          <p:cNvPr id="46083" name="Rectangle 3"/>
          <p:cNvSpPr>
            <a:spLocks noGrp="1" noChangeArrowheads="1"/>
          </p:cNvSpPr>
          <p:nvPr>
            <p:ph type="body" idx="1"/>
          </p:nvPr>
        </p:nvSpPr>
        <p:spPr>
          <a:xfrm>
            <a:off x="457200" y="1600200"/>
            <a:ext cx="3610744" cy="4525963"/>
          </a:xfrm>
          <a:solidFill>
            <a:srgbClr val="00B050"/>
          </a:solidFill>
        </p:spPr>
        <p:txBody>
          <a:bodyPr>
            <a:normAutofit fontScale="85000" lnSpcReduction="20000"/>
          </a:bodyPr>
          <a:lstStyle/>
          <a:p>
            <a:r>
              <a:rPr lang="en-US" dirty="0" smtClean="0"/>
              <a:t>Mouse substitutes that use foot pedals are nothing new for carpal tunnel syndrome sufferers or others looking to control a computer with their feet. </a:t>
            </a:r>
          </a:p>
          <a:p>
            <a:r>
              <a:rPr lang="en-US" dirty="0" smtClean="0"/>
              <a:t>One pedal handles the pointer's movement, while the other does the clicking. </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1524000"/>
            <a:ext cx="43815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0457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fontScale="90000"/>
          </a:bodyPr>
          <a:lstStyle/>
          <a:p>
            <a:r>
              <a:rPr lang="en-US" dirty="0"/>
              <a:t>Screen </a:t>
            </a:r>
            <a:r>
              <a:rPr lang="en-US" dirty="0" smtClean="0"/>
              <a:t>Readers &amp; Speech Synthesizer</a:t>
            </a:r>
            <a:endParaRPr lang="en-US" dirty="0"/>
          </a:p>
        </p:txBody>
      </p:sp>
      <p:sp>
        <p:nvSpPr>
          <p:cNvPr id="25603" name="Rectangle 3"/>
          <p:cNvSpPr>
            <a:spLocks noGrp="1" noChangeArrowheads="1"/>
          </p:cNvSpPr>
          <p:nvPr>
            <p:ph type="body" idx="1"/>
          </p:nvPr>
        </p:nvSpPr>
        <p:spPr>
          <a:xfrm>
            <a:off x="251521" y="1528773"/>
            <a:ext cx="4548820" cy="3556411"/>
          </a:xfrm>
        </p:spPr>
        <p:txBody>
          <a:bodyPr>
            <a:normAutofit fontScale="92500"/>
          </a:bodyPr>
          <a:lstStyle/>
          <a:p>
            <a:r>
              <a:rPr lang="en-US" dirty="0"/>
              <a:t>Screen reader is software that works together with a speech synthesizer to read aloud everything contained on a computer screen, including icons, menus </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4353" y="1268760"/>
            <a:ext cx="4386161" cy="331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3"/>
          <p:cNvSpPr txBox="1">
            <a:spLocks noChangeArrowheads="1"/>
          </p:cNvSpPr>
          <p:nvPr/>
        </p:nvSpPr>
        <p:spPr>
          <a:xfrm>
            <a:off x="682769" y="4825171"/>
            <a:ext cx="7772400" cy="20238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a:solidFill>
                  <a:prstClr val="black"/>
                </a:solidFill>
              </a:rPr>
              <a:t>attempts to identify and interpret what is being displayed on the screen</a:t>
            </a:r>
          </a:p>
          <a:p>
            <a:pPr lvl="1"/>
            <a:r>
              <a:rPr lang="en-US">
                <a:solidFill>
                  <a:prstClr val="black"/>
                </a:solidFill>
              </a:rPr>
              <a:t>sometime used by persons with developmental disabilities</a:t>
            </a:r>
          </a:p>
          <a:p>
            <a:pPr lvl="1">
              <a:buFontTx/>
              <a:buNone/>
            </a:pPr>
            <a:endParaRPr lang="en-US" dirty="0">
              <a:solidFill>
                <a:prstClr val="black"/>
              </a:solidFill>
            </a:endParaRPr>
          </a:p>
        </p:txBody>
      </p:sp>
    </p:spTree>
    <p:extLst>
      <p:ext uri="{BB962C8B-B14F-4D97-AF65-F5344CB8AC3E}">
        <p14:creationId xmlns:p14="http://schemas.microsoft.com/office/powerpoint/2010/main" val="18951347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dirty="0" smtClean="0"/>
              <a:t>Magnifier (Lupe) </a:t>
            </a:r>
            <a:endParaRPr lang="en-US" dirty="0"/>
          </a:p>
        </p:txBody>
      </p:sp>
      <p:sp>
        <p:nvSpPr>
          <p:cNvPr id="52227" name="Rectangle 3"/>
          <p:cNvSpPr>
            <a:spLocks noGrp="1" noChangeArrowheads="1"/>
          </p:cNvSpPr>
          <p:nvPr>
            <p:ph type="body" idx="1"/>
          </p:nvPr>
        </p:nvSpPr>
        <p:spPr/>
        <p:txBody>
          <a:bodyPr/>
          <a:lstStyle/>
          <a:p>
            <a:r>
              <a:rPr lang="en-US" dirty="0" smtClean="0"/>
              <a:t>Utility </a:t>
            </a:r>
            <a:r>
              <a:rPr lang="en-US" dirty="0"/>
              <a:t>that magnifies whatever is underneath your cursor</a:t>
            </a:r>
          </a:p>
          <a:p>
            <a:pPr>
              <a:buFontTx/>
              <a:buNone/>
            </a:pP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780928"/>
            <a:ext cx="4707103"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2780927"/>
            <a:ext cx="3566622" cy="3395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50872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z="3600" dirty="0" smtClean="0"/>
              <a:t>Brailed keyboards</a:t>
            </a:r>
            <a:endParaRPr lang="en-US" sz="3600" dirty="0"/>
          </a:p>
        </p:txBody>
      </p:sp>
      <p:sp>
        <p:nvSpPr>
          <p:cNvPr id="15363" name="Rectangle 3"/>
          <p:cNvSpPr>
            <a:spLocks noGrp="1" noChangeArrowheads="1"/>
          </p:cNvSpPr>
          <p:nvPr>
            <p:ph type="body" sz="half" idx="1"/>
          </p:nvPr>
        </p:nvSpPr>
        <p:spPr>
          <a:xfrm>
            <a:off x="457200" y="1600200"/>
            <a:ext cx="3250704" cy="4565104"/>
          </a:xfrm>
        </p:spPr>
        <p:style>
          <a:lnRef idx="1">
            <a:schemeClr val="dk1"/>
          </a:lnRef>
          <a:fillRef idx="2">
            <a:schemeClr val="dk1"/>
          </a:fillRef>
          <a:effectRef idx="1">
            <a:schemeClr val="dk1"/>
          </a:effectRef>
          <a:fontRef idx="minor">
            <a:schemeClr val="dk1"/>
          </a:fontRef>
        </p:style>
        <p:txBody>
          <a:bodyPr>
            <a:normAutofit/>
          </a:bodyPr>
          <a:lstStyle/>
          <a:p>
            <a:pPr>
              <a:lnSpc>
                <a:spcPct val="80000"/>
              </a:lnSpc>
            </a:pPr>
            <a:r>
              <a:rPr lang="en-US" dirty="0" smtClean="0"/>
              <a:t>They allow them to use a keyboard without the need to see the keys. </a:t>
            </a:r>
          </a:p>
          <a:p>
            <a:pPr>
              <a:lnSpc>
                <a:spcPct val="80000"/>
              </a:lnSpc>
            </a:pPr>
            <a:r>
              <a:rPr lang="en-US" dirty="0" smtClean="0"/>
              <a:t>They use raised dots to represent different letters and words. </a:t>
            </a:r>
            <a:endParaRPr lang="en-US" dirty="0"/>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1772816"/>
            <a:ext cx="4746104" cy="3559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05620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z="3600" dirty="0"/>
              <a:t>Braille </a:t>
            </a:r>
            <a:r>
              <a:rPr lang="en-US" sz="3600" dirty="0" smtClean="0"/>
              <a:t>Printers (Embosser)</a:t>
            </a:r>
            <a:endParaRPr lang="en-US" sz="3600" dirty="0"/>
          </a:p>
        </p:txBody>
      </p:sp>
      <p:sp>
        <p:nvSpPr>
          <p:cNvPr id="15363" name="Rectangle 3"/>
          <p:cNvSpPr>
            <a:spLocks noGrp="1" noChangeArrowheads="1"/>
          </p:cNvSpPr>
          <p:nvPr>
            <p:ph type="body" sz="half" idx="1"/>
          </p:nvPr>
        </p:nvSpPr>
        <p:spPr>
          <a:xfrm>
            <a:off x="457200" y="1600200"/>
            <a:ext cx="4038600" cy="5069160"/>
          </a:xfrm>
        </p:spPr>
        <p:style>
          <a:lnRef idx="1">
            <a:schemeClr val="dk1"/>
          </a:lnRef>
          <a:fillRef idx="2">
            <a:schemeClr val="dk1"/>
          </a:fillRef>
          <a:effectRef idx="1">
            <a:schemeClr val="dk1"/>
          </a:effectRef>
          <a:fontRef idx="minor">
            <a:schemeClr val="dk1"/>
          </a:fontRef>
        </p:style>
        <p:txBody>
          <a:bodyPr/>
          <a:lstStyle/>
          <a:p>
            <a:pPr>
              <a:lnSpc>
                <a:spcPct val="80000"/>
              </a:lnSpc>
            </a:pPr>
            <a:r>
              <a:rPr lang="en-US" sz="2800" dirty="0" smtClean="0"/>
              <a:t>Using </a:t>
            </a:r>
            <a:r>
              <a:rPr lang="en-US" sz="2800" dirty="0"/>
              <a:t>special translation software it will print a document by punching dots onto special Braille paper, which is thicker and more costly than normal paper. </a:t>
            </a:r>
            <a:endParaRPr lang="en-US" sz="2800" dirty="0" smtClean="0"/>
          </a:p>
          <a:p>
            <a:pPr>
              <a:lnSpc>
                <a:spcPct val="80000"/>
              </a:lnSpc>
            </a:pPr>
            <a:r>
              <a:rPr lang="en-US" sz="2800" dirty="0" smtClean="0"/>
              <a:t>This hardware </a:t>
            </a:r>
            <a:r>
              <a:rPr lang="en-US" sz="2800" dirty="0"/>
              <a:t>allows visually impaired and blind people to have hard copies of text but in a language they can understand if they are familiar with Braille.</a:t>
            </a:r>
          </a:p>
          <a:p>
            <a:pPr marL="0" indent="0">
              <a:lnSpc>
                <a:spcPct val="80000"/>
              </a:lnSpc>
              <a:buNone/>
            </a:pPr>
            <a:endParaRPr lang="en-US" sz="2400" dirty="0"/>
          </a:p>
        </p:txBody>
      </p:sp>
      <p:pic>
        <p:nvPicPr>
          <p:cNvPr id="15365" name="Picture 5" descr="picture of Basic-S Embosse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436096" y="1389356"/>
            <a:ext cx="3352800" cy="3352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59" y="4772117"/>
            <a:ext cx="2422773" cy="2109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76040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t>Accessibility features in OS</a:t>
            </a:r>
          </a:p>
        </p:txBody>
      </p:sp>
      <p:sp>
        <p:nvSpPr>
          <p:cNvPr id="47107" name="Rectangle 3"/>
          <p:cNvSpPr>
            <a:spLocks noGrp="1" noChangeArrowheads="1"/>
          </p:cNvSpPr>
          <p:nvPr>
            <p:ph type="body" idx="1"/>
          </p:nvPr>
        </p:nvSpPr>
        <p:spPr/>
        <p:txBody>
          <a:bodyPr>
            <a:normAutofit fontScale="92500" lnSpcReduction="10000"/>
          </a:bodyPr>
          <a:lstStyle/>
          <a:p>
            <a:r>
              <a:rPr lang="en-US" sz="2800" dirty="0"/>
              <a:t>Windows &amp; Mac</a:t>
            </a:r>
          </a:p>
          <a:p>
            <a:pPr lvl="1"/>
            <a:r>
              <a:rPr lang="en-US" sz="2400" dirty="0"/>
              <a:t>Sticky keys / filter keys</a:t>
            </a:r>
          </a:p>
          <a:p>
            <a:pPr lvl="1"/>
            <a:r>
              <a:rPr lang="en-US" sz="2400" dirty="0"/>
              <a:t>Screen magnifiers</a:t>
            </a:r>
          </a:p>
          <a:p>
            <a:pPr lvl="1"/>
            <a:r>
              <a:rPr lang="en-US" sz="2400" dirty="0"/>
              <a:t>Mouse &amp; cursor control</a:t>
            </a:r>
          </a:p>
          <a:p>
            <a:pPr lvl="1"/>
            <a:r>
              <a:rPr lang="en-US" sz="2400" dirty="0"/>
              <a:t>Keyboard navigation</a:t>
            </a:r>
          </a:p>
          <a:p>
            <a:pPr lvl="1"/>
            <a:r>
              <a:rPr lang="en-US" sz="2400" dirty="0"/>
              <a:t>Visual </a:t>
            </a:r>
            <a:r>
              <a:rPr lang="en-US" sz="2400" dirty="0" smtClean="0"/>
              <a:t>alert</a:t>
            </a:r>
          </a:p>
          <a:p>
            <a:pPr lvl="1"/>
            <a:r>
              <a:rPr lang="en-US" sz="2400" dirty="0" smtClean="0"/>
              <a:t>High contrast settings.</a:t>
            </a:r>
            <a:endParaRPr lang="en-US" sz="2400" dirty="0"/>
          </a:p>
          <a:p>
            <a:r>
              <a:rPr lang="en-US" sz="2800" dirty="0"/>
              <a:t>Windows</a:t>
            </a:r>
          </a:p>
          <a:p>
            <a:pPr lvl="1"/>
            <a:r>
              <a:rPr lang="en-US" sz="2400" dirty="0"/>
              <a:t>On-screen keyboard</a:t>
            </a:r>
          </a:p>
          <a:p>
            <a:r>
              <a:rPr lang="en-US" sz="2800" dirty="0"/>
              <a:t>Mac</a:t>
            </a:r>
          </a:p>
          <a:p>
            <a:pPr lvl="1"/>
            <a:r>
              <a:rPr lang="en-US" sz="2400" dirty="0"/>
              <a:t>Speech recognition for specific commands</a:t>
            </a:r>
          </a:p>
        </p:txBody>
      </p:sp>
      <p:pic>
        <p:nvPicPr>
          <p:cNvPr id="47108" name="Picture 4" descr="stickykeys.jpg                                                 0017A4C0Mac HD                         BC93A1C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219200"/>
            <a:ext cx="3476625"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5628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r>
              <a:rPr lang="en-US" sz="3600" dirty="0"/>
              <a:t>Definition and Importance of Adaptive Technology</a:t>
            </a:r>
          </a:p>
        </p:txBody>
      </p:sp>
      <p:sp>
        <p:nvSpPr>
          <p:cNvPr id="8195" name="Rectangle 3"/>
          <p:cNvSpPr>
            <a:spLocks noGrp="1" noChangeArrowheads="1"/>
          </p:cNvSpPr>
          <p:nvPr>
            <p:ph type="body" idx="1"/>
          </p:nvPr>
        </p:nvSpPr>
        <p:spPr/>
        <p:style>
          <a:lnRef idx="1">
            <a:schemeClr val="accent1"/>
          </a:lnRef>
          <a:fillRef idx="2">
            <a:schemeClr val="accent1"/>
          </a:fillRef>
          <a:effectRef idx="1">
            <a:schemeClr val="accent1"/>
          </a:effectRef>
          <a:fontRef idx="minor">
            <a:schemeClr val="dk1"/>
          </a:fontRef>
        </p:style>
        <p:txBody>
          <a:bodyPr/>
          <a:lstStyle/>
          <a:p>
            <a:r>
              <a:rPr lang="en-US" dirty="0"/>
              <a:t>Also known as assistive technology</a:t>
            </a:r>
          </a:p>
          <a:p>
            <a:endParaRPr lang="en-US" dirty="0"/>
          </a:p>
          <a:p>
            <a:r>
              <a:rPr lang="en-US" dirty="0"/>
              <a:t>Use of any item, equipment or system to increase and improve functional capabilities for individuals with disabilities.</a:t>
            </a:r>
          </a:p>
          <a:p>
            <a:endParaRPr lang="en-US" dirty="0"/>
          </a:p>
          <a:p>
            <a:r>
              <a:rPr lang="en-US" dirty="0"/>
              <a:t>Importance: Help people with disabilities</a:t>
            </a:r>
          </a:p>
        </p:txBody>
      </p:sp>
    </p:spTree>
    <p:extLst>
      <p:ext uri="{BB962C8B-B14F-4D97-AF65-F5344CB8AC3E}">
        <p14:creationId xmlns:p14="http://schemas.microsoft.com/office/powerpoint/2010/main" val="12578605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598984" y="260648"/>
            <a:ext cx="5709320" cy="792088"/>
          </a:xfrm>
        </p:spPr>
        <p:style>
          <a:lnRef idx="2">
            <a:schemeClr val="accent2"/>
          </a:lnRef>
          <a:fillRef idx="1">
            <a:schemeClr val="lt1"/>
          </a:fillRef>
          <a:effectRef idx="0">
            <a:schemeClr val="accent2"/>
          </a:effectRef>
          <a:fontRef idx="minor">
            <a:schemeClr val="dk1"/>
          </a:fontRef>
        </p:style>
        <p:txBody>
          <a:bodyPr>
            <a:normAutofit/>
          </a:bodyPr>
          <a:lstStyle/>
          <a:p>
            <a:r>
              <a:rPr lang="en-US" sz="4000" dirty="0" smtClean="0"/>
              <a:t>Captioning</a:t>
            </a:r>
            <a:endParaRPr lang="en-US" sz="2800" dirty="0"/>
          </a:p>
        </p:txBody>
      </p:sp>
      <p:sp>
        <p:nvSpPr>
          <p:cNvPr id="27651" name="Rectangle 3"/>
          <p:cNvSpPr>
            <a:spLocks noGrp="1" noChangeArrowheads="1"/>
          </p:cNvSpPr>
          <p:nvPr>
            <p:ph type="body" idx="1"/>
          </p:nvPr>
        </p:nvSpPr>
        <p:spPr>
          <a:xfrm>
            <a:off x="179512" y="4724654"/>
            <a:ext cx="8534400" cy="2122512"/>
          </a:xfrm>
        </p:spPr>
        <p:style>
          <a:lnRef idx="2">
            <a:schemeClr val="accent1"/>
          </a:lnRef>
          <a:fillRef idx="1">
            <a:schemeClr val="lt1"/>
          </a:fillRef>
          <a:effectRef idx="0">
            <a:schemeClr val="accent1"/>
          </a:effectRef>
          <a:fontRef idx="minor">
            <a:schemeClr val="dk1"/>
          </a:fontRef>
        </p:style>
        <p:txBody>
          <a:bodyPr/>
          <a:lstStyle/>
          <a:p>
            <a:pPr lvl="1">
              <a:lnSpc>
                <a:spcPct val="90000"/>
              </a:lnSpc>
            </a:pPr>
            <a:r>
              <a:rPr lang="en-US" sz="2400" dirty="0" smtClean="0"/>
              <a:t>Aid </a:t>
            </a:r>
            <a:r>
              <a:rPr lang="en-US" sz="2400" dirty="0"/>
              <a:t>for hearing impaired</a:t>
            </a:r>
          </a:p>
          <a:p>
            <a:pPr lvl="1">
              <a:lnSpc>
                <a:spcPct val="90000"/>
              </a:lnSpc>
            </a:pPr>
            <a:r>
              <a:rPr lang="en-US" sz="2400" dirty="0"/>
              <a:t>Also helps those with comprehension problems</a:t>
            </a:r>
          </a:p>
          <a:p>
            <a:pPr lvl="1">
              <a:lnSpc>
                <a:spcPct val="90000"/>
              </a:lnSpc>
            </a:pPr>
            <a:r>
              <a:rPr lang="en-US" sz="2400" dirty="0"/>
              <a:t>“closed” means that the captions are displayed at the option of the viewer</a:t>
            </a:r>
          </a:p>
          <a:p>
            <a:pPr lvl="1">
              <a:lnSpc>
                <a:spcPct val="90000"/>
              </a:lnSpc>
            </a:pPr>
            <a:r>
              <a:rPr lang="en-US" sz="2400" dirty="0"/>
              <a:t>“open” refers to captions that can’t be turned off or hidden</a:t>
            </a:r>
          </a:p>
        </p:txBody>
      </p:sp>
    </p:spTree>
    <p:extLst>
      <p:ext uri="{BB962C8B-B14F-4D97-AF65-F5344CB8AC3E}">
        <p14:creationId xmlns:p14="http://schemas.microsoft.com/office/powerpoint/2010/main" val="2814835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dirty="0"/>
              <a:t>Personal Communicator</a:t>
            </a:r>
          </a:p>
        </p:txBody>
      </p:sp>
      <p:sp>
        <p:nvSpPr>
          <p:cNvPr id="96259" name="Rectangle 3"/>
          <p:cNvSpPr>
            <a:spLocks noGrp="1" noChangeArrowheads="1"/>
          </p:cNvSpPr>
          <p:nvPr>
            <p:ph type="body" sz="half" idx="1"/>
          </p:nvPr>
        </p:nvSpPr>
        <p:spPr>
          <a:xfrm>
            <a:off x="-25224" y="2636912"/>
            <a:ext cx="3877108" cy="4525963"/>
          </a:xfrm>
        </p:spPr>
        <p:txBody>
          <a:bodyPr/>
          <a:lstStyle/>
          <a:p>
            <a:r>
              <a:rPr lang="en-US" sz="2800" dirty="0"/>
              <a:t>A Tool for Learning   and Communicating in American Sign Language and English</a:t>
            </a:r>
          </a:p>
        </p:txBody>
      </p:sp>
      <p:sp>
        <p:nvSpPr>
          <p:cNvPr id="2" name="Объект 1"/>
          <p:cNvSpPr>
            <a:spLocks noGrp="1"/>
          </p:cNvSpPr>
          <p:nvPr>
            <p:ph sz="half" idx="2"/>
          </p:nvPr>
        </p:nvSpPr>
        <p:spPr/>
        <p:txBody>
          <a:bodyPr/>
          <a:lstStyle/>
          <a:p>
            <a:endParaRPr lang="ru-RU"/>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1772816"/>
            <a:ext cx="4953000"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9803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fontScale="90000"/>
          </a:bodyPr>
          <a:lstStyle/>
          <a:p>
            <a:r>
              <a:rPr lang="en-US" sz="3600"/>
              <a:t>Technology for people with Writing or Motor disability</a:t>
            </a:r>
          </a:p>
        </p:txBody>
      </p:sp>
      <p:sp>
        <p:nvSpPr>
          <p:cNvPr id="31747" name="Rectangle 3"/>
          <p:cNvSpPr>
            <a:spLocks noGrp="1" noChangeArrowheads="1"/>
          </p:cNvSpPr>
          <p:nvPr>
            <p:ph type="body" idx="1"/>
          </p:nvPr>
        </p:nvSpPr>
        <p:spPr>
          <a:xfrm>
            <a:off x="533400" y="2057400"/>
            <a:ext cx="8077200" cy="4191000"/>
          </a:xfrm>
        </p:spPr>
        <p:style>
          <a:lnRef idx="1">
            <a:schemeClr val="accent2"/>
          </a:lnRef>
          <a:fillRef idx="2">
            <a:schemeClr val="accent2"/>
          </a:fillRef>
          <a:effectRef idx="1">
            <a:schemeClr val="accent2"/>
          </a:effectRef>
          <a:fontRef idx="minor">
            <a:schemeClr val="dk1"/>
          </a:fontRef>
        </p:style>
        <p:txBody>
          <a:bodyPr/>
          <a:lstStyle/>
          <a:p>
            <a:r>
              <a:rPr lang="en-US" dirty="0"/>
              <a:t>Onscreen keyboard</a:t>
            </a:r>
          </a:p>
          <a:p>
            <a:r>
              <a:rPr lang="en-US" dirty="0"/>
              <a:t>Abbreviations/Expansions</a:t>
            </a:r>
          </a:p>
          <a:p>
            <a:r>
              <a:rPr lang="en-US" dirty="0"/>
              <a:t>Word prediction/Completion </a:t>
            </a:r>
          </a:p>
          <a:p>
            <a:r>
              <a:rPr lang="en-US" dirty="0"/>
              <a:t>Voice Input Applications</a:t>
            </a:r>
          </a:p>
          <a:p>
            <a:r>
              <a:rPr lang="en-US" dirty="0"/>
              <a:t>Keyboard Modifications and shortcuts</a:t>
            </a:r>
          </a:p>
          <a:p>
            <a:r>
              <a:rPr lang="en-US" dirty="0"/>
              <a:t>Mouse Enhancers</a:t>
            </a:r>
          </a:p>
        </p:txBody>
      </p:sp>
    </p:spTree>
    <p:extLst>
      <p:ext uri="{BB962C8B-B14F-4D97-AF65-F5344CB8AC3E}">
        <p14:creationId xmlns:p14="http://schemas.microsoft.com/office/powerpoint/2010/main" val="14893738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dirty="0" err="1"/>
              <a:t>EyeGaze</a:t>
            </a:r>
            <a:r>
              <a:rPr lang="en-US" dirty="0"/>
              <a:t> Tracking System</a:t>
            </a:r>
          </a:p>
        </p:txBody>
      </p:sp>
      <p:sp>
        <p:nvSpPr>
          <p:cNvPr id="33799" name="Rectangle 7"/>
          <p:cNvSpPr>
            <a:spLocks noGrp="1" noChangeArrowheads="1"/>
          </p:cNvSpPr>
          <p:nvPr>
            <p:ph type="body" sz="half" idx="2"/>
          </p:nvPr>
        </p:nvSpPr>
        <p:spPr/>
        <p:style>
          <a:lnRef idx="1">
            <a:schemeClr val="accent2"/>
          </a:lnRef>
          <a:fillRef idx="2">
            <a:schemeClr val="accent2"/>
          </a:fillRef>
          <a:effectRef idx="1">
            <a:schemeClr val="accent2"/>
          </a:effectRef>
          <a:fontRef idx="minor">
            <a:schemeClr val="dk1"/>
          </a:fontRef>
        </p:style>
        <p:txBody>
          <a:bodyPr>
            <a:normAutofit/>
          </a:bodyPr>
          <a:lstStyle/>
          <a:p>
            <a:pPr>
              <a:buFontTx/>
              <a:buNone/>
            </a:pPr>
            <a:endParaRPr lang="en-US" dirty="0"/>
          </a:p>
          <a:p>
            <a:r>
              <a:rPr lang="en-US" dirty="0"/>
              <a:t>Place the mouse pointer simply by looking at the desired location. </a:t>
            </a:r>
            <a:br>
              <a:rPr lang="en-US" dirty="0"/>
            </a:br>
            <a:r>
              <a:rPr lang="en-US" dirty="0"/>
              <a:t>- Click with an eye blink, a hardware switch, or by staring   </a:t>
            </a:r>
          </a:p>
        </p:txBody>
      </p:sp>
      <p:pic>
        <p:nvPicPr>
          <p:cNvPr id="33801" name="Picture 9" descr="QG2LaptopSmall"/>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04800" y="1828800"/>
            <a:ext cx="4279900" cy="3886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212815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sz="3600"/>
              <a:t>How does the EyeGaze System work?</a:t>
            </a:r>
          </a:p>
        </p:txBody>
      </p:sp>
      <p:sp>
        <p:nvSpPr>
          <p:cNvPr id="104451" name="Rectangle 3"/>
          <p:cNvSpPr>
            <a:spLocks noGrp="1" noChangeArrowheads="1"/>
          </p:cNvSpPr>
          <p:nvPr>
            <p:ph type="body" idx="1"/>
          </p:nvPr>
        </p:nvSpPr>
        <p:spPr>
          <a:xfrm>
            <a:off x="0" y="1340768"/>
            <a:ext cx="8686800" cy="1008112"/>
          </a:xfrm>
        </p:spPr>
        <p:txBody>
          <a:bodyPr>
            <a:normAutofit/>
          </a:bodyPr>
          <a:lstStyle/>
          <a:p>
            <a:pPr>
              <a:lnSpc>
                <a:spcPct val="90000"/>
              </a:lnSpc>
            </a:pPr>
            <a:r>
              <a:rPr lang="en-US" dirty="0"/>
              <a:t>a specialized video camera mounted below the monitor observes one of the user's eyes </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1159" y="2492896"/>
            <a:ext cx="5715000" cy="38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3"/>
          <p:cNvSpPr txBox="1">
            <a:spLocks noChangeArrowheads="1"/>
          </p:cNvSpPr>
          <p:nvPr/>
        </p:nvSpPr>
        <p:spPr>
          <a:xfrm>
            <a:off x="0" y="2348880"/>
            <a:ext cx="3563888" cy="4509120"/>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dirty="0">
                <a:solidFill>
                  <a:prstClr val="black"/>
                </a:solidFill>
              </a:rPr>
              <a:t>Sophisticated image processing software in the </a:t>
            </a:r>
            <a:r>
              <a:rPr lang="en-US" dirty="0" err="1">
                <a:solidFill>
                  <a:prstClr val="black"/>
                </a:solidFill>
              </a:rPr>
              <a:t>EyeGaze</a:t>
            </a:r>
            <a:r>
              <a:rPr lang="en-US" dirty="0">
                <a:solidFill>
                  <a:prstClr val="black"/>
                </a:solidFill>
              </a:rPr>
              <a:t> System's computer continually analyzes the video image of the eye and determines where the user is looking on the screen. </a:t>
            </a:r>
          </a:p>
          <a:p>
            <a:pPr>
              <a:lnSpc>
                <a:spcPct val="90000"/>
              </a:lnSpc>
            </a:pPr>
            <a:r>
              <a:rPr lang="en-US" dirty="0">
                <a:solidFill>
                  <a:prstClr val="black"/>
                </a:solidFill>
              </a:rPr>
              <a:t>uses infrared light to illuminate the eye </a:t>
            </a:r>
          </a:p>
        </p:txBody>
      </p:sp>
    </p:spTree>
    <p:extLst>
      <p:ext uri="{BB962C8B-B14F-4D97-AF65-F5344CB8AC3E}">
        <p14:creationId xmlns:p14="http://schemas.microsoft.com/office/powerpoint/2010/main" val="56913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sz="3600"/>
              <a:t>How does the EyeGaze System work?</a:t>
            </a:r>
          </a:p>
        </p:txBody>
      </p:sp>
      <p:sp>
        <p:nvSpPr>
          <p:cNvPr id="121862" name="Rectangle 6"/>
          <p:cNvSpPr>
            <a:spLocks noGrp="1" noChangeArrowheads="1"/>
          </p:cNvSpPr>
          <p:nvPr>
            <p:ph type="body" sz="half" idx="1"/>
          </p:nvPr>
        </p:nvSpPr>
        <p:spPr/>
        <p:txBody>
          <a:bodyPr/>
          <a:lstStyle/>
          <a:p>
            <a:r>
              <a:rPr lang="en-US" sz="2400"/>
              <a:t>Eyegaze System uses the Pupil-Center/Corneal-Reflection method to determine the eye's gaze direction. </a:t>
            </a:r>
          </a:p>
          <a:p>
            <a:r>
              <a:rPr lang="en-US" sz="2400"/>
              <a:t>Specialized image-processing software in the Eyegaze computer identifies and locates the centers of both the pupil and corneal reflection. </a:t>
            </a:r>
          </a:p>
        </p:txBody>
      </p:sp>
      <p:pic>
        <p:nvPicPr>
          <p:cNvPr id="121861" name="Picture 5" descr="DevBroch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860032" y="1412776"/>
            <a:ext cx="3619500" cy="2714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108" y="4365104"/>
            <a:ext cx="2543175"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9406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5626" y="0"/>
            <a:ext cx="472965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Заголовок 1"/>
          <p:cNvSpPr>
            <a:spLocks noGrp="1"/>
          </p:cNvSpPr>
          <p:nvPr>
            <p:ph type="title"/>
          </p:nvPr>
        </p:nvSpPr>
        <p:spPr>
          <a:xfrm>
            <a:off x="457200" y="274638"/>
            <a:ext cx="4186808" cy="1143000"/>
          </a:xfrm>
        </p:spPr>
        <p:txBody>
          <a:bodyPr>
            <a:normAutofit fontScale="90000"/>
          </a:bodyPr>
          <a:lstStyle/>
          <a:p>
            <a:r>
              <a:rPr lang="en-US" sz="3300" dirty="0"/>
              <a:t>Muscle messages: The Impulse system</a:t>
            </a:r>
            <a:r>
              <a:rPr lang="en-US" dirty="0"/>
              <a:t/>
            </a:r>
            <a:br>
              <a:rPr lang="en-US" dirty="0"/>
            </a:br>
            <a:endParaRPr lang="ru-RU" dirty="0"/>
          </a:p>
        </p:txBody>
      </p:sp>
      <p:sp>
        <p:nvSpPr>
          <p:cNvPr id="4" name="Объект 3"/>
          <p:cNvSpPr>
            <a:spLocks noGrp="1"/>
          </p:cNvSpPr>
          <p:nvPr>
            <p:ph sz="half" idx="2"/>
          </p:nvPr>
        </p:nvSpPr>
        <p:spPr/>
        <p:txBody>
          <a:bodyPr/>
          <a:lstStyle/>
          <a:p>
            <a:endParaRPr lang="ru-RU"/>
          </a:p>
        </p:txBody>
      </p:sp>
      <p:sp>
        <p:nvSpPr>
          <p:cNvPr id="3" name="Текст 2"/>
          <p:cNvSpPr>
            <a:spLocks noGrp="1"/>
          </p:cNvSpPr>
          <p:nvPr>
            <p:ph type="body" sz="half" idx="1"/>
          </p:nvPr>
        </p:nvSpPr>
        <p:spPr>
          <a:xfrm>
            <a:off x="0" y="1196752"/>
            <a:ext cx="4425626" cy="5661248"/>
          </a:xfrm>
        </p:spPr>
        <p:style>
          <a:lnRef idx="1">
            <a:schemeClr val="accent6"/>
          </a:lnRef>
          <a:fillRef idx="2">
            <a:schemeClr val="accent6"/>
          </a:fillRef>
          <a:effectRef idx="1">
            <a:schemeClr val="accent6"/>
          </a:effectRef>
          <a:fontRef idx="minor">
            <a:schemeClr val="dk1"/>
          </a:fontRef>
        </p:style>
        <p:txBody>
          <a:bodyPr>
            <a:noAutofit/>
          </a:bodyPr>
          <a:lstStyle/>
          <a:p>
            <a:r>
              <a:rPr lang="en-US" sz="2200" dirty="0" err="1" smtClean="0"/>
              <a:t>AbleNet</a:t>
            </a:r>
            <a:r>
              <a:rPr lang="en-US" sz="2200" dirty="0" smtClean="0"/>
              <a:t> </a:t>
            </a:r>
            <a:r>
              <a:rPr lang="en-US" sz="2200" dirty="0"/>
              <a:t>Impulse system For </a:t>
            </a:r>
            <a:r>
              <a:rPr lang="en-US" sz="2200" dirty="0" smtClean="0"/>
              <a:t>amputated</a:t>
            </a:r>
            <a:r>
              <a:rPr lang="en-US" sz="2200" dirty="0"/>
              <a:t>, paralyzed or impaired </a:t>
            </a:r>
            <a:r>
              <a:rPr lang="ru-RU" sz="2200" dirty="0" smtClean="0"/>
              <a:t> </a:t>
            </a:r>
            <a:r>
              <a:rPr lang="en-US" sz="2200" dirty="0" smtClean="0"/>
              <a:t>people</a:t>
            </a:r>
            <a:r>
              <a:rPr lang="ru-RU" sz="2200" dirty="0" smtClean="0"/>
              <a:t>.</a:t>
            </a:r>
            <a:r>
              <a:rPr lang="en-US" sz="2200" dirty="0" smtClean="0"/>
              <a:t> </a:t>
            </a:r>
          </a:p>
          <a:p>
            <a:r>
              <a:rPr lang="en-US" sz="2200" dirty="0" smtClean="0"/>
              <a:t>a </a:t>
            </a:r>
            <a:r>
              <a:rPr lang="en-US" sz="2200" dirty="0"/>
              <a:t>small device fitted to the user's skin that uses electromyography technology to sense, amplify and transmit the small electrical impulses sent from the brain to the muscle. It works with many different areas of the body, including the neck and face, and can turn a wink or smile into a click.</a:t>
            </a:r>
          </a:p>
          <a:p>
            <a:r>
              <a:rPr lang="en-US" sz="2200" dirty="0" smtClean="0"/>
              <a:t>Also the </a:t>
            </a:r>
            <a:r>
              <a:rPr lang="en-US" sz="2200" dirty="0"/>
              <a:t>user can navigate a PC's applications, surf the Web and type with an on-screen keyboard.</a:t>
            </a:r>
            <a:endParaRPr lang="ru-RU" sz="2200" dirty="0"/>
          </a:p>
        </p:txBody>
      </p:sp>
    </p:spTree>
    <p:extLst>
      <p:ext uri="{BB962C8B-B14F-4D97-AF65-F5344CB8AC3E}">
        <p14:creationId xmlns:p14="http://schemas.microsoft.com/office/powerpoint/2010/main" val="666517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512" y="548680"/>
            <a:ext cx="2746648" cy="1143000"/>
          </a:xfrm>
        </p:spPr>
        <p:txBody>
          <a:bodyPr>
            <a:normAutofit fontScale="90000"/>
          </a:bodyPr>
          <a:lstStyle/>
          <a:p>
            <a:r>
              <a:rPr lang="en-US" sz="3300" dirty="0"/>
              <a:t>Light-operated computing: </a:t>
            </a:r>
            <a:r>
              <a:rPr lang="en-US" sz="3300" dirty="0" err="1"/>
              <a:t>Lomak</a:t>
            </a:r>
            <a:r>
              <a:rPr lang="en-US" dirty="0"/>
              <a:t/>
            </a:r>
            <a:br>
              <a:rPr lang="en-US" dirty="0"/>
            </a:br>
            <a:endParaRPr lang="ru-RU" dirty="0"/>
          </a:p>
        </p:txBody>
      </p:sp>
      <p:sp>
        <p:nvSpPr>
          <p:cNvPr id="4" name="Объект 3"/>
          <p:cNvSpPr>
            <a:spLocks noGrp="1"/>
          </p:cNvSpPr>
          <p:nvPr>
            <p:ph sz="half" idx="2"/>
          </p:nvPr>
        </p:nvSpPr>
        <p:spPr/>
        <p:txBody>
          <a:bodyPr/>
          <a:lstStyle/>
          <a:p>
            <a:endParaRPr lang="ru-RU"/>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265" y="0"/>
            <a:ext cx="609855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Текст 2"/>
          <p:cNvSpPr>
            <a:spLocks noGrp="1"/>
          </p:cNvSpPr>
          <p:nvPr>
            <p:ph type="body" sz="half" idx="1"/>
          </p:nvPr>
        </p:nvSpPr>
        <p:spPr>
          <a:xfrm>
            <a:off x="0" y="1916832"/>
            <a:ext cx="3111910" cy="4680520"/>
          </a:xfrm>
        </p:spPr>
        <p:style>
          <a:lnRef idx="1">
            <a:schemeClr val="accent5"/>
          </a:lnRef>
          <a:fillRef idx="2">
            <a:schemeClr val="accent5"/>
          </a:fillRef>
          <a:effectRef idx="1">
            <a:schemeClr val="accent5"/>
          </a:effectRef>
          <a:fontRef idx="minor">
            <a:schemeClr val="dk1"/>
          </a:fontRef>
        </p:style>
        <p:txBody>
          <a:bodyPr>
            <a:normAutofit fontScale="77500" lnSpcReduction="20000"/>
          </a:bodyPr>
          <a:lstStyle/>
          <a:p>
            <a:r>
              <a:rPr lang="en-US" dirty="0"/>
              <a:t>A</a:t>
            </a:r>
            <a:r>
              <a:rPr lang="en-US" dirty="0" smtClean="0"/>
              <a:t> </a:t>
            </a:r>
            <a:r>
              <a:rPr lang="en-US" dirty="0"/>
              <a:t>head-mounted device </a:t>
            </a:r>
            <a:r>
              <a:rPr lang="en-US" dirty="0" smtClean="0"/>
              <a:t>with a </a:t>
            </a:r>
            <a:r>
              <a:rPr lang="en-US" dirty="0"/>
              <a:t>laser beam </a:t>
            </a:r>
            <a:endParaRPr lang="en-US" dirty="0" smtClean="0"/>
          </a:p>
          <a:p>
            <a:r>
              <a:rPr lang="en-US" dirty="0" smtClean="0"/>
              <a:t>a </a:t>
            </a:r>
            <a:r>
              <a:rPr lang="en-US" dirty="0"/>
              <a:t>keyboard replacement that has 105 photo-sensitive spots arranged in circles that correspond to letters and numbers, punctuation and mouse movements. </a:t>
            </a:r>
          </a:p>
          <a:p>
            <a:endParaRPr lang="en-US" dirty="0"/>
          </a:p>
          <a:p>
            <a:endParaRPr lang="ru-RU" dirty="0"/>
          </a:p>
        </p:txBody>
      </p:sp>
    </p:spTree>
    <p:extLst>
      <p:ext uri="{BB962C8B-B14F-4D97-AF65-F5344CB8AC3E}">
        <p14:creationId xmlns:p14="http://schemas.microsoft.com/office/powerpoint/2010/main" val="354317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z="3600"/>
              <a:t>History of Adaptive Technology</a:t>
            </a:r>
          </a:p>
        </p:txBody>
      </p:sp>
      <p:sp>
        <p:nvSpPr>
          <p:cNvPr id="9219" name="Rectangle 3"/>
          <p:cNvSpPr>
            <a:spLocks noGrp="1" noChangeArrowheads="1"/>
          </p:cNvSpPr>
          <p:nvPr>
            <p:ph type="body" idx="1"/>
          </p:nvPr>
        </p:nvSpPr>
        <p:spPr>
          <a:xfrm>
            <a:off x="381000" y="1828800"/>
            <a:ext cx="8229600" cy="4525963"/>
          </a:xfrm>
        </p:spPr>
        <p:style>
          <a:lnRef idx="1">
            <a:schemeClr val="accent3"/>
          </a:lnRef>
          <a:fillRef idx="2">
            <a:schemeClr val="accent3"/>
          </a:fillRef>
          <a:effectRef idx="1">
            <a:schemeClr val="accent3"/>
          </a:effectRef>
          <a:fontRef idx="minor">
            <a:schemeClr val="dk1"/>
          </a:fontRef>
        </p:style>
        <p:txBody>
          <a:bodyPr/>
          <a:lstStyle/>
          <a:p>
            <a:r>
              <a:rPr lang="en-US" dirty="0"/>
              <a:t>The field of adaptive technology has been around for at least 20 years</a:t>
            </a:r>
          </a:p>
          <a:p>
            <a:pPr>
              <a:buFontTx/>
              <a:buNone/>
            </a:pPr>
            <a:endParaRPr lang="en-US" dirty="0"/>
          </a:p>
          <a:p>
            <a:r>
              <a:rPr lang="en-US" dirty="0"/>
              <a:t>Universally used technology began as assistive technology</a:t>
            </a:r>
          </a:p>
          <a:p>
            <a:endParaRPr lang="en-US" dirty="0"/>
          </a:p>
          <a:p>
            <a:r>
              <a:rPr lang="en-US" dirty="0"/>
              <a:t>Other general use technology were later adapted to help people with disabilities</a:t>
            </a:r>
          </a:p>
        </p:txBody>
      </p:sp>
    </p:spTree>
    <p:extLst>
      <p:ext uri="{BB962C8B-B14F-4D97-AF65-F5344CB8AC3E}">
        <p14:creationId xmlns:p14="http://schemas.microsoft.com/office/powerpoint/2010/main" val="26302132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Types of disabilities</a:t>
            </a:r>
          </a:p>
        </p:txBody>
      </p:sp>
      <p:sp>
        <p:nvSpPr>
          <p:cNvPr id="35843" name="Rectangle 3"/>
          <p:cNvSpPr>
            <a:spLocks noGrp="1" noChangeArrowheads="1"/>
          </p:cNvSpPr>
          <p:nvPr>
            <p:ph type="body" idx="1"/>
          </p:nvPr>
        </p:nvSpPr>
        <p:spPr>
          <a:xfrm>
            <a:off x="457200" y="1988841"/>
            <a:ext cx="4664536" cy="3559324"/>
          </a:xfrm>
        </p:spPr>
        <p:style>
          <a:lnRef idx="1">
            <a:schemeClr val="accent1"/>
          </a:lnRef>
          <a:fillRef idx="2">
            <a:schemeClr val="accent1"/>
          </a:fillRef>
          <a:effectRef idx="1">
            <a:schemeClr val="accent1"/>
          </a:effectRef>
          <a:fontRef idx="minor">
            <a:schemeClr val="dk1"/>
          </a:fontRef>
        </p:style>
        <p:txBody>
          <a:bodyPr/>
          <a:lstStyle/>
          <a:p>
            <a:endParaRPr lang="en-US" dirty="0"/>
          </a:p>
          <a:p>
            <a:r>
              <a:rPr lang="en-US" dirty="0" smtClean="0"/>
              <a:t>Learning/Cognitive</a:t>
            </a:r>
            <a:endParaRPr lang="en-US" dirty="0"/>
          </a:p>
          <a:p>
            <a:r>
              <a:rPr lang="en-US" dirty="0"/>
              <a:t>Visual</a:t>
            </a:r>
          </a:p>
          <a:p>
            <a:r>
              <a:rPr lang="en-US" dirty="0"/>
              <a:t>Physical/Motor</a:t>
            </a:r>
          </a:p>
          <a:p>
            <a:r>
              <a:rPr lang="en-US" dirty="0"/>
              <a:t>Hearing</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916832"/>
            <a:ext cx="3775348" cy="3775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51200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5"/>
          <p:cNvSpPr>
            <a:spLocks noGrp="1"/>
          </p:cNvSpPr>
          <p:nvPr>
            <p:ph type="sldNum" sz="quarter" idx="11"/>
          </p:nvPr>
        </p:nvSpPr>
        <p:spPr/>
        <p:txBody>
          <a:bodyPr/>
          <a:lstStyle/>
          <a:p>
            <a:fld id="{3511112A-F234-4DB9-B964-F7BFDE5E44E4}" type="slidenum">
              <a:rPr lang="en-US"/>
              <a:pPr/>
              <a:t>5</a:t>
            </a:fld>
            <a:endParaRPr lang="en-US"/>
          </a:p>
        </p:txBody>
      </p:sp>
      <p:sp>
        <p:nvSpPr>
          <p:cNvPr id="16386" name="Rectangle 2"/>
          <p:cNvSpPr>
            <a:spLocks noGrp="1" noChangeArrowheads="1"/>
          </p:cNvSpPr>
          <p:nvPr>
            <p:ph type="title"/>
          </p:nvPr>
        </p:nvSpPr>
        <p:spPr>
          <a:xfrm>
            <a:off x="685800" y="304800"/>
            <a:ext cx="4876800" cy="1143000"/>
          </a:xfrm>
        </p:spPr>
        <p:txBody>
          <a:bodyPr/>
          <a:lstStyle/>
          <a:p>
            <a:r>
              <a:rPr lang="en-US"/>
              <a:t>Vision</a:t>
            </a:r>
          </a:p>
        </p:txBody>
      </p:sp>
      <p:sp>
        <p:nvSpPr>
          <p:cNvPr id="16387" name="Rectangle 3"/>
          <p:cNvSpPr>
            <a:spLocks noGrp="1" noChangeArrowheads="1"/>
          </p:cNvSpPr>
          <p:nvPr>
            <p:ph type="body" idx="1"/>
          </p:nvPr>
        </p:nvSpPr>
        <p:spPr>
          <a:xfrm>
            <a:off x="30314" y="1556792"/>
            <a:ext cx="4527398" cy="5301208"/>
          </a:xfrm>
        </p:spPr>
        <p:style>
          <a:lnRef idx="1">
            <a:schemeClr val="accent4"/>
          </a:lnRef>
          <a:fillRef idx="2">
            <a:schemeClr val="accent4"/>
          </a:fillRef>
          <a:effectRef idx="1">
            <a:schemeClr val="accent4"/>
          </a:effectRef>
          <a:fontRef idx="minor">
            <a:schemeClr val="dk1"/>
          </a:fontRef>
        </p:style>
        <p:txBody>
          <a:bodyPr>
            <a:normAutofit lnSpcReduction="10000"/>
          </a:bodyPr>
          <a:lstStyle/>
          <a:p>
            <a:r>
              <a:rPr lang="en-US" sz="2400" dirty="0"/>
              <a:t>When we think of visual disabilities, what comes to mind immediately is </a:t>
            </a:r>
            <a:r>
              <a:rPr lang="en-US" sz="2400" dirty="0" smtClean="0"/>
              <a:t>blindness.</a:t>
            </a:r>
            <a:endParaRPr lang="en-US" sz="2400" dirty="0"/>
          </a:p>
          <a:p>
            <a:pPr lvl="1"/>
            <a:r>
              <a:rPr lang="en-US" sz="2400" dirty="0" smtClean="0"/>
              <a:t>While </a:t>
            </a:r>
            <a:r>
              <a:rPr lang="en-US" sz="2400" dirty="0"/>
              <a:t>a great deal of accessibility efforts are centered on blindness, there are other vision issues that are considered in the standards</a:t>
            </a:r>
            <a:r>
              <a:rPr lang="en-US" sz="2400" dirty="0" smtClean="0"/>
              <a:t>. </a:t>
            </a:r>
          </a:p>
          <a:p>
            <a:pPr lvl="1"/>
            <a:r>
              <a:rPr lang="en-US" sz="2400" dirty="0" smtClean="0"/>
              <a:t>low vision</a:t>
            </a:r>
          </a:p>
          <a:p>
            <a:pPr lvl="1"/>
            <a:r>
              <a:rPr lang="en-US" sz="2400" dirty="0" smtClean="0"/>
              <a:t>color blindness</a:t>
            </a:r>
          </a:p>
          <a:p>
            <a:pPr lvl="1"/>
            <a:r>
              <a:rPr lang="en-US" sz="2400" dirty="0" smtClean="0"/>
              <a:t>other conditions such as strabismus, tunnel vision, glaucoma </a:t>
            </a:r>
            <a:endParaRPr lang="en-US" sz="2400" dirty="0"/>
          </a:p>
        </p:txBody>
      </p:sp>
      <p:pic>
        <p:nvPicPr>
          <p:cNvPr id="16388" name="Picture 4" descr="C:\Documents and Settings\Jon\Application Data\Microsoft\Media Catalog\Downloaded Clips\cla5\j0413618.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381000"/>
            <a:ext cx="1104900" cy="8509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7712" y="0"/>
            <a:ext cx="458628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13928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620688" y="260648"/>
            <a:ext cx="8229600" cy="1143000"/>
          </a:xfrm>
        </p:spPr>
        <p:txBody>
          <a:bodyPr/>
          <a:lstStyle/>
          <a:p>
            <a:r>
              <a:rPr lang="en-US" dirty="0"/>
              <a:t>Learning/Cognitive</a:t>
            </a:r>
          </a:p>
        </p:txBody>
      </p:sp>
      <p:sp>
        <p:nvSpPr>
          <p:cNvPr id="36867" name="Rectangle 3"/>
          <p:cNvSpPr>
            <a:spLocks noGrp="1" noChangeArrowheads="1"/>
          </p:cNvSpPr>
          <p:nvPr>
            <p:ph type="body" idx="1"/>
          </p:nvPr>
        </p:nvSpPr>
        <p:spPr>
          <a:xfrm>
            <a:off x="35496" y="1340768"/>
            <a:ext cx="4978896" cy="4525963"/>
          </a:xfrm>
        </p:spPr>
        <p:style>
          <a:lnRef idx="1">
            <a:schemeClr val="accent5"/>
          </a:lnRef>
          <a:fillRef idx="2">
            <a:schemeClr val="accent5"/>
          </a:fillRef>
          <a:effectRef idx="1">
            <a:schemeClr val="accent5"/>
          </a:effectRef>
          <a:fontRef idx="minor">
            <a:schemeClr val="dk1"/>
          </a:fontRef>
        </p:style>
        <p:txBody>
          <a:bodyPr/>
          <a:lstStyle/>
          <a:p>
            <a:r>
              <a:rPr lang="en-US" dirty="0" smtClean="0"/>
              <a:t>Learning </a:t>
            </a:r>
            <a:r>
              <a:rPr lang="en-US" dirty="0"/>
              <a:t>disorders: dyslexia, dysgraphia, </a:t>
            </a:r>
            <a:endParaRPr lang="en-US" dirty="0" smtClean="0"/>
          </a:p>
          <a:p>
            <a:r>
              <a:rPr lang="en-US" dirty="0" smtClean="0"/>
              <a:t>Cognitive </a:t>
            </a:r>
            <a:r>
              <a:rPr lang="en-US" dirty="0"/>
              <a:t>disorders: brain injury, autism, dementia</a:t>
            </a:r>
          </a:p>
          <a:p>
            <a:r>
              <a:rPr lang="en-US" dirty="0"/>
              <a:t>Most difficult to adapt for since there is so much variation</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2404" y="0"/>
            <a:ext cx="4005064" cy="400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675" y="3994242"/>
            <a:ext cx="4303462" cy="2863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52746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5"/>
          <p:cNvSpPr>
            <a:spLocks noGrp="1"/>
          </p:cNvSpPr>
          <p:nvPr>
            <p:ph type="sldNum" sz="quarter" idx="11"/>
          </p:nvPr>
        </p:nvSpPr>
        <p:spPr/>
        <p:txBody>
          <a:bodyPr/>
          <a:lstStyle/>
          <a:p>
            <a:fld id="{45C89085-6CE4-486D-A3AA-2C36A3288A94}" type="slidenum">
              <a:rPr lang="en-US"/>
              <a:pPr/>
              <a:t>7</a:t>
            </a:fld>
            <a:endParaRPr lang="en-US"/>
          </a:p>
        </p:txBody>
      </p:sp>
      <p:sp>
        <p:nvSpPr>
          <p:cNvPr id="17410" name="Rectangle 2"/>
          <p:cNvSpPr>
            <a:spLocks noGrp="1" noChangeArrowheads="1"/>
          </p:cNvSpPr>
          <p:nvPr>
            <p:ph type="title"/>
          </p:nvPr>
        </p:nvSpPr>
        <p:spPr>
          <a:xfrm>
            <a:off x="685800" y="609600"/>
            <a:ext cx="5181600" cy="1143000"/>
          </a:xfrm>
        </p:spPr>
        <p:txBody>
          <a:bodyPr/>
          <a:lstStyle/>
          <a:p>
            <a:r>
              <a:rPr lang="en-US"/>
              <a:t>Hearing/Speech</a:t>
            </a:r>
          </a:p>
        </p:txBody>
      </p:sp>
      <p:sp>
        <p:nvSpPr>
          <p:cNvPr id="17411" name="Rectangle 3"/>
          <p:cNvSpPr>
            <a:spLocks noGrp="1" noChangeArrowheads="1"/>
          </p:cNvSpPr>
          <p:nvPr>
            <p:ph type="body" idx="1"/>
          </p:nvPr>
        </p:nvSpPr>
        <p:spPr/>
        <p:txBody>
          <a:bodyPr/>
          <a:lstStyle/>
          <a:p>
            <a:r>
              <a:rPr lang="en-US" dirty="0"/>
              <a:t>Deaf</a:t>
            </a:r>
          </a:p>
          <a:p>
            <a:r>
              <a:rPr lang="en-US" dirty="0"/>
              <a:t>Hard of Hearing</a:t>
            </a:r>
          </a:p>
          <a:p>
            <a:r>
              <a:rPr lang="en-US" dirty="0"/>
              <a:t>Difficulty with speech</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25" y="3573016"/>
            <a:ext cx="5619750"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45050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8000" r="-18000"/>
          </a:stretch>
        </a:blip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b="1" spc="300" dirty="0">
                <a:ln w="11430" cmpd="sng">
                  <a:solidFill>
                    <a:schemeClr val="accent1">
                      <a:tint val="10000"/>
                    </a:schemeClr>
                  </a:solidFill>
                  <a:prstDash val="solid"/>
                  <a:miter lim="800000"/>
                </a:ln>
                <a:solidFill>
                  <a:srgbClr val="FF0000"/>
                </a:solidFill>
                <a:effectLst>
                  <a:glow rad="45500">
                    <a:schemeClr val="accent1">
                      <a:satMod val="220000"/>
                      <a:alpha val="35000"/>
                    </a:schemeClr>
                  </a:glow>
                </a:effectLst>
              </a:rPr>
              <a:t>Physical/motor</a:t>
            </a:r>
            <a:endParaRPr lang="en-US" dirty="0">
              <a:solidFill>
                <a:srgbClr val="FF0000"/>
              </a:solidFill>
            </a:endParaRPr>
          </a:p>
        </p:txBody>
      </p:sp>
      <p:sp>
        <p:nvSpPr>
          <p:cNvPr id="43011" name="Rectangle 3"/>
          <p:cNvSpPr>
            <a:spLocks noGrp="1" noChangeArrowheads="1"/>
          </p:cNvSpPr>
          <p:nvPr>
            <p:ph type="body" idx="1"/>
          </p:nvPr>
        </p:nvSpPr>
        <p:spPr>
          <a:xfrm>
            <a:off x="467544" y="5157192"/>
            <a:ext cx="7931224" cy="1612776"/>
          </a:xfrm>
          <a:solidFill>
            <a:schemeClr val="bg1">
              <a:lumMod val="85000"/>
              <a:alpha val="57000"/>
            </a:schemeClr>
          </a:solidFill>
        </p:spPr>
        <p:txBody>
          <a:bodyPr>
            <a:normAutofit/>
          </a:bodyPr>
          <a:lstStyle/>
          <a:p>
            <a:r>
              <a:rPr lang="en-US" sz="40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FF0000"/>
                </a:solidFill>
                <a:effectLst>
                  <a:outerShdw blurRad="50800" dist="40000" dir="5400000" algn="tl" rotWithShape="0">
                    <a:srgbClr val="000000">
                      <a:shade val="5000"/>
                      <a:satMod val="120000"/>
                      <a:alpha val="33000"/>
                    </a:srgbClr>
                  </a:outerShdw>
                </a:effectLst>
              </a:rPr>
              <a:t>Little or no control of </a:t>
            </a:r>
            <a:r>
              <a:rPr lang="en-US" sz="40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FF0000"/>
                </a:solidFill>
                <a:effectLst>
                  <a:outerShdw blurRad="50800" dist="40000" dir="5400000" algn="tl" rotWithShape="0">
                    <a:srgbClr val="000000">
                      <a:shade val="5000"/>
                      <a:satMod val="120000"/>
                      <a:alpha val="33000"/>
                    </a:srgbClr>
                  </a:outerShdw>
                </a:effectLst>
              </a:rPr>
              <a:t>hands</a:t>
            </a:r>
            <a:endParaRPr lang="en-US" sz="40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FF0000"/>
              </a:solidFill>
              <a:effectLst>
                <a:outerShdw blurRad="50800" dist="40000" dir="5400000" algn="tl" rotWithShape="0">
                  <a:srgbClr val="000000">
                    <a:shade val="5000"/>
                    <a:satMod val="120000"/>
                    <a:alpha val="33000"/>
                  </a:srgbClr>
                </a:outerShdw>
              </a:effectLst>
            </a:endParaRPr>
          </a:p>
          <a:p>
            <a:r>
              <a:rPr lang="en-US" sz="40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FF0000"/>
                </a:solidFill>
                <a:effectLst>
                  <a:outerShdw blurRad="50800" dist="40000" dir="5400000" algn="tl" rotWithShape="0">
                    <a:srgbClr val="000000">
                      <a:shade val="5000"/>
                      <a:satMod val="120000"/>
                      <a:alpha val="33000"/>
                    </a:srgbClr>
                  </a:outerShdw>
                </a:effectLst>
              </a:rPr>
              <a:t>Injury or </a:t>
            </a:r>
            <a:r>
              <a:rPr lang="en-US" sz="40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FF0000"/>
                </a:solidFill>
                <a:effectLst>
                  <a:outerShdw blurRad="50800" dist="40000" dir="5400000" algn="tl" rotWithShape="0">
                    <a:srgbClr val="000000">
                      <a:shade val="5000"/>
                      <a:satMod val="120000"/>
                      <a:alpha val="33000"/>
                    </a:srgbClr>
                  </a:outerShdw>
                </a:effectLst>
              </a:rPr>
              <a:t>condition</a:t>
            </a:r>
            <a:endParaRPr lang="en-US" sz="40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FF0000"/>
              </a:solidFill>
              <a:effectLst>
                <a:outerShdw blurRad="50800" dist="40000" dir="5400000" algn="tl" rotWithShape="0">
                  <a:srgbClr val="000000">
                    <a:shade val="5000"/>
                    <a:satMod val="120000"/>
                    <a:alpha val="33000"/>
                  </a:srgbClr>
                </a:outerShdw>
              </a:effectLst>
            </a:endParaRPr>
          </a:p>
        </p:txBody>
      </p:sp>
    </p:spTree>
    <p:extLst>
      <p:ext uri="{BB962C8B-B14F-4D97-AF65-F5344CB8AC3E}">
        <p14:creationId xmlns:p14="http://schemas.microsoft.com/office/powerpoint/2010/main" val="3175511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332656" y="188640"/>
            <a:ext cx="8229600" cy="1143000"/>
          </a:xfrm>
        </p:spPr>
        <p:txBody>
          <a:bodyPr/>
          <a:lstStyle/>
          <a:p>
            <a:r>
              <a:rPr lang="en-US" dirty="0"/>
              <a:t>Adaptive keyboards</a:t>
            </a:r>
          </a:p>
        </p:txBody>
      </p:sp>
      <p:sp>
        <p:nvSpPr>
          <p:cNvPr id="44035" name="Rectangle 3"/>
          <p:cNvSpPr>
            <a:spLocks noGrp="1" noChangeArrowheads="1"/>
          </p:cNvSpPr>
          <p:nvPr>
            <p:ph type="body" idx="1"/>
          </p:nvPr>
        </p:nvSpPr>
        <p:spPr>
          <a:xfrm>
            <a:off x="35496" y="1600200"/>
            <a:ext cx="5575176" cy="4525963"/>
          </a:xfrm>
        </p:spPr>
        <p:style>
          <a:lnRef idx="1">
            <a:schemeClr val="accent2"/>
          </a:lnRef>
          <a:fillRef idx="2">
            <a:schemeClr val="accent2"/>
          </a:fillRef>
          <a:effectRef idx="1">
            <a:schemeClr val="accent2"/>
          </a:effectRef>
          <a:fontRef idx="minor">
            <a:schemeClr val="dk1"/>
          </a:fontRef>
        </p:style>
        <p:txBody>
          <a:bodyPr>
            <a:normAutofit/>
          </a:bodyPr>
          <a:lstStyle/>
          <a:p>
            <a:r>
              <a:rPr lang="en-US" b="1" dirty="0" err="1"/>
              <a:t>Keyguards</a:t>
            </a:r>
            <a:r>
              <a:rPr lang="en-US" dirty="0"/>
              <a:t> allow hands </a:t>
            </a:r>
            <a:r>
              <a:rPr lang="en-US" dirty="0" smtClean="0"/>
              <a:t>         to </a:t>
            </a:r>
            <a:r>
              <a:rPr lang="en-US" dirty="0"/>
              <a:t>rest on </a:t>
            </a:r>
            <a:r>
              <a:rPr lang="en-US" dirty="0" smtClean="0"/>
              <a:t>keys</a:t>
            </a:r>
          </a:p>
          <a:p>
            <a:endParaRPr lang="en-US" dirty="0"/>
          </a:p>
          <a:p>
            <a:r>
              <a:rPr lang="en-US" b="1" dirty="0"/>
              <a:t>Mini-keyboards</a:t>
            </a:r>
            <a:r>
              <a:rPr lang="en-US" dirty="0"/>
              <a:t> minimize hand </a:t>
            </a:r>
            <a:r>
              <a:rPr lang="en-US" dirty="0" smtClean="0"/>
              <a:t>motion</a:t>
            </a:r>
          </a:p>
          <a:p>
            <a:endParaRPr lang="en-US" dirty="0"/>
          </a:p>
          <a:p>
            <a:r>
              <a:rPr lang="en-US" b="1" dirty="0" err="1"/>
              <a:t>Datahand</a:t>
            </a:r>
            <a:r>
              <a:rPr lang="en-US" dirty="0"/>
              <a:t> uses finger </a:t>
            </a:r>
            <a:br>
              <a:rPr lang="en-US" dirty="0"/>
            </a:br>
            <a:r>
              <a:rPr lang="en-US" dirty="0"/>
              <a:t>movement only</a:t>
            </a:r>
            <a:r>
              <a:rPr lang="en-US" dirty="0" smtClean="0"/>
              <a:t>…</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
            <a:ext cx="3563887" cy="232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2276872"/>
            <a:ext cx="3568280" cy="2374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5428" t="23627" r="9870" b="12534"/>
          <a:stretch/>
        </p:blipFill>
        <p:spPr bwMode="auto">
          <a:xfrm>
            <a:off x="5580112" y="4573457"/>
            <a:ext cx="3563887" cy="2284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0978716"/>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TotalTime>
  <Words>909</Words>
  <Application>Microsoft Office PowerPoint</Application>
  <PresentationFormat>Экран (4:3)</PresentationFormat>
  <Paragraphs>128</Paragraphs>
  <Slides>27</Slides>
  <Notes>5</Notes>
  <HiddenSlides>0</HiddenSlides>
  <MMClips>0</MMClips>
  <ScaleCrop>false</ScaleCrop>
  <HeadingPairs>
    <vt:vector size="4" baseType="variant">
      <vt:variant>
        <vt:lpstr>Тема</vt:lpstr>
      </vt:variant>
      <vt:variant>
        <vt:i4>2</vt:i4>
      </vt:variant>
      <vt:variant>
        <vt:lpstr>Заголовки слайдов</vt:lpstr>
      </vt:variant>
      <vt:variant>
        <vt:i4>27</vt:i4>
      </vt:variant>
    </vt:vector>
  </HeadingPairs>
  <TitlesOfParts>
    <vt:vector size="29" baseType="lpstr">
      <vt:lpstr>Тема Office</vt:lpstr>
      <vt:lpstr>1_Тема Office</vt:lpstr>
      <vt:lpstr>Computing for the Disabled</vt:lpstr>
      <vt:lpstr>Definition and Importance of Adaptive Technology</vt:lpstr>
      <vt:lpstr>History of Adaptive Technology</vt:lpstr>
      <vt:lpstr>Types of disabilities</vt:lpstr>
      <vt:lpstr>Vision</vt:lpstr>
      <vt:lpstr>Learning/Cognitive</vt:lpstr>
      <vt:lpstr>Hearing/Speech</vt:lpstr>
      <vt:lpstr>Physical/motor</vt:lpstr>
      <vt:lpstr>Adaptive keyboards</vt:lpstr>
      <vt:lpstr>Datahand</vt:lpstr>
      <vt:lpstr>On-screen keyboard </vt:lpstr>
      <vt:lpstr>Alternatives of mouse</vt:lpstr>
      <vt:lpstr>Head Mouse</vt:lpstr>
      <vt:lpstr>Foot mouse</vt:lpstr>
      <vt:lpstr>Screen Readers &amp; Speech Synthesizer</vt:lpstr>
      <vt:lpstr>Magnifier (Lupe) </vt:lpstr>
      <vt:lpstr>Brailed keyboards</vt:lpstr>
      <vt:lpstr>Braille Printers (Embosser)</vt:lpstr>
      <vt:lpstr>Accessibility features in OS</vt:lpstr>
      <vt:lpstr>Captioning</vt:lpstr>
      <vt:lpstr>Personal Communicator</vt:lpstr>
      <vt:lpstr>Technology for people with Writing or Motor disability</vt:lpstr>
      <vt:lpstr>EyeGaze Tracking System</vt:lpstr>
      <vt:lpstr>How does the EyeGaze System work?</vt:lpstr>
      <vt:lpstr>How does the EyeGaze System work?</vt:lpstr>
      <vt:lpstr>Muscle messages: The Impulse system </vt:lpstr>
      <vt:lpstr>Light-operated computing: Lomak </vt:lpstr>
    </vt:vector>
  </TitlesOfParts>
  <Company>КПИ</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dc:title>
  <dc:creator>Долинный</dc:creator>
  <cp:lastModifiedBy>Долинный</cp:lastModifiedBy>
  <cp:revision>7</cp:revision>
  <dcterms:created xsi:type="dcterms:W3CDTF">2014-03-10T09:13:30Z</dcterms:created>
  <dcterms:modified xsi:type="dcterms:W3CDTF">2014-03-10T11:41:30Z</dcterms:modified>
</cp:coreProperties>
</file>